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12192000"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gs" Target="tags/tag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jpe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jpe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jpe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409093" y="4827662"/>
            <a:ext cx="3373814" cy="488315"/>
          </a:xfrm>
          <a:prstGeom prst="rect">
            <a:avLst/>
          </a:prstGeom>
        </p:spPr>
        <p:txBody>
          <a:bodyPr vert="horz" wrap="square" lIns="114300" tIns="57150" rIns="114300" bIns="57150" rtlCol="0" anchor="t" anchorCtr="0">
            <a:spAutoFit/>
          </a:bodyPr>
          <a:lstStyle/>
          <a:p>
            <a:pPr algn="ctr">
              <a:lnSpc>
                <a:spcPct val="120000"/>
              </a:lnSpc>
            </a:pPr>
            <a:endParaRPr lang="en-US" sz="2025">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1040840" y="3516888"/>
            <a:ext cx="10110320" cy="1104519"/>
          </a:xfrm>
          <a:prstGeom prst="rect">
            <a:avLst/>
          </a:prstGeom>
        </p:spPr>
        <p:txBody>
          <a:bodyPr vert="horz" wrap="square" lIns="114300" tIns="57150" rIns="114300" bIns="57150" rtlCol="0" anchor="t" anchorCtr="0">
            <a:spAutoFit/>
          </a:bodyPr>
          <a:lstStyle/>
          <a:p>
            <a:pPr algn="ctr">
              <a:lnSpc>
                <a:spcPct val="120000"/>
              </a:lnSpc>
            </a:pPr>
            <a:r>
              <a:rPr lang="en-US" sz="5175" b="1">
                <a:solidFill>
                  <a:srgbClr val="FFFFFF"/>
                </a:solidFill>
                <a:latin typeface="微软雅黑" panose="020B0503020204020204" charset="-122"/>
                <a:ea typeface="微软雅黑" panose="020B0503020204020204" charset="-122"/>
                <a:cs typeface="微软雅黑" panose="020B0503020204020204" charset="-122"/>
              </a:rPr>
              <a:t>塞罕坝治沙故事</a:t>
            </a:r>
            <a:endParaRPr lang="en-US" sz="517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3825995" y="5328676"/>
            <a:ext cx="4540009" cy="488315"/>
          </a:xfrm>
          <a:prstGeom prst="rect">
            <a:avLst/>
          </a:prstGeom>
        </p:spPr>
        <p:txBody>
          <a:bodyPr vert="horz" wrap="square" lIns="114300" tIns="57150" rIns="114300" bIns="57150" rtlCol="0" anchor="t" anchorCtr="0">
            <a:spAutoFit/>
          </a:bodyPr>
          <a:lstStyle/>
          <a:p>
            <a:pPr algn="ctr">
              <a:lnSpc>
                <a:spcPct val="120000"/>
              </a:lnSpc>
            </a:pPr>
            <a:endParaRPr lang="en-US" sz="2025">
              <a:solidFill>
                <a:srgbClr val="FFFFFF"/>
              </a:solidFill>
              <a:latin typeface="微软雅黑" panose="020B0503020204020204" charset="-122"/>
              <a:ea typeface="微软雅黑" panose="020B0503020204020204" charset="-122"/>
              <a:cs typeface="微软雅黑" panose="020B0503020204020204" charset="-122"/>
            </a:endParaRPr>
          </a:p>
        </p:txBody>
      </p:sp>
      <p:grpSp>
        <p:nvGrpSpPr>
          <p:cNvPr id="5" name="Group 5"/>
          <p:cNvGrpSpPr/>
          <p:nvPr/>
        </p:nvGrpSpPr>
        <p:grpSpPr>
          <a:xfrm>
            <a:off x="5059558" y="1161765"/>
            <a:ext cx="2072884" cy="2072884"/>
            <a:chOff x="5059558" y="1161765"/>
            <a:chExt cx="2072884" cy="2072884"/>
          </a:xfrm>
        </p:grpSpPr>
        <p:sp>
          <p:nvSpPr>
            <p:cNvPr id="6" name="AutoShape 6"/>
            <p:cNvSpPr/>
            <p:nvPr/>
          </p:nvSpPr>
          <p:spPr>
            <a:xfrm>
              <a:off x="5059558" y="1161765"/>
              <a:ext cx="2072884" cy="2072884"/>
            </a:xfrm>
            <a:prstGeom prst="roundRect">
              <a:avLst>
                <a:gd name="adj" fmla="val 8841"/>
              </a:avLst>
            </a:prstGeom>
            <a:gradFill>
              <a:gsLst>
                <a:gs pos="0">
                  <a:schemeClr val="accent1">
                    <a:alpha val="100000"/>
                    <a:lumMod val="85000"/>
                  </a:schemeClr>
                </a:gs>
                <a:gs pos="100000">
                  <a:schemeClr val="accent1">
                    <a:alpha val="100000"/>
                  </a:schemeClr>
                </a:gs>
              </a:gsLst>
              <a:lin ang="2700000"/>
            </a:gradFill>
            <a:effectLst>
              <a:outerShdw blurRad="203200" dist="101600" dir="2700000">
                <a:srgbClr val="000000">
                  <a:alpha val="30000"/>
                </a:srgbClr>
              </a:outerShdw>
            </a:effectLst>
          </p:spPr>
        </p:sp>
      </p:grpSp>
      <p:grpSp>
        <p:nvGrpSpPr>
          <p:cNvPr id="7" name="Group 7"/>
          <p:cNvGrpSpPr/>
          <p:nvPr/>
        </p:nvGrpSpPr>
        <p:grpSpPr>
          <a:xfrm>
            <a:off x="5116739" y="1218945"/>
            <a:ext cx="1958523" cy="1958523"/>
            <a:chOff x="5116739" y="1218945"/>
            <a:chExt cx="1958523" cy="1958523"/>
          </a:xfrm>
        </p:grpSpPr>
        <p:sp>
          <p:nvSpPr>
            <p:cNvPr id="8" name="Freeform 8"/>
            <p:cNvSpPr/>
            <p:nvPr/>
          </p:nvSpPr>
          <p:spPr>
            <a:xfrm>
              <a:off x="5116739" y="1218945"/>
              <a:ext cx="1958523" cy="1958523"/>
            </a:xfrm>
            <a:custGeom>
              <a:avLst/>
              <a:gdLst/>
              <a:ahLst/>
              <a:cxnLst/>
              <a:rect l="l" t="t" r="r" b="b"/>
              <a:pathLst>
                <a:path w="1625021" h="1625022">
                  <a:moveTo>
                    <a:pt x="247132" y="108611"/>
                  </a:moveTo>
                  <a:cubicBezTo>
                    <a:pt x="173259" y="108611"/>
                    <a:pt x="113373" y="168497"/>
                    <a:pt x="113373" y="242370"/>
                  </a:cubicBezTo>
                  <a:lnTo>
                    <a:pt x="113373" y="1373126"/>
                  </a:lnTo>
                  <a:cubicBezTo>
                    <a:pt x="113373" y="1446999"/>
                    <a:pt x="173259" y="1506885"/>
                    <a:pt x="247132" y="1506885"/>
                  </a:cubicBezTo>
                  <a:lnTo>
                    <a:pt x="1377888" y="1506885"/>
                  </a:lnTo>
                  <a:cubicBezTo>
                    <a:pt x="1451761" y="1506885"/>
                    <a:pt x="1511647" y="1446999"/>
                    <a:pt x="1511647" y="1373126"/>
                  </a:cubicBezTo>
                  <a:lnTo>
                    <a:pt x="1511647" y="242370"/>
                  </a:lnTo>
                  <a:cubicBezTo>
                    <a:pt x="1511647" y="168497"/>
                    <a:pt x="1451761" y="108611"/>
                    <a:pt x="1377888" y="108611"/>
                  </a:cubicBezTo>
                  <a:close/>
                  <a:moveTo>
                    <a:pt x="143668" y="0"/>
                  </a:moveTo>
                  <a:lnTo>
                    <a:pt x="1481353" y="0"/>
                  </a:lnTo>
                  <a:cubicBezTo>
                    <a:pt x="1560699" y="0"/>
                    <a:pt x="1625021" y="64322"/>
                    <a:pt x="1625021" y="143668"/>
                  </a:cubicBezTo>
                  <a:lnTo>
                    <a:pt x="1625021" y="1481354"/>
                  </a:lnTo>
                  <a:cubicBezTo>
                    <a:pt x="1625021" y="1560700"/>
                    <a:pt x="1560699" y="1625022"/>
                    <a:pt x="1481353" y="1625022"/>
                  </a:cubicBezTo>
                  <a:lnTo>
                    <a:pt x="143668" y="1625022"/>
                  </a:lnTo>
                  <a:cubicBezTo>
                    <a:pt x="64322" y="1625022"/>
                    <a:pt x="0" y="1560700"/>
                    <a:pt x="0" y="1481354"/>
                  </a:cubicBezTo>
                  <a:lnTo>
                    <a:pt x="0" y="143668"/>
                  </a:lnTo>
                  <a:cubicBezTo>
                    <a:pt x="0" y="64322"/>
                    <a:pt x="64322" y="0"/>
                    <a:pt x="143668" y="0"/>
                  </a:cubicBezTo>
                  <a:close/>
                </a:path>
              </a:pathLst>
            </a:custGeom>
            <a:solidFill>
              <a:schemeClr val="accent1">
                <a:lumMod val="95000"/>
                <a:alpha val="100000"/>
              </a:schemeClr>
            </a:solidFill>
          </p:spPr>
          <p:style>
            <a:lnRef idx="0">
              <a:schemeClr val="accent1"/>
            </a:lnRef>
            <a:fillRef idx="1">
              <a:schemeClr val="accent1"/>
            </a:fillRef>
            <a:effectRef idx="0">
              <a:schemeClr val="accent1"/>
            </a:effectRef>
            <a:fontRef idx="minor">
              <a:schemeClr val="lt1"/>
            </a:fontRef>
          </p:style>
        </p:sp>
        <p:sp>
          <p:nvSpPr>
            <p:cNvPr id="9" name="AutoShape 9"/>
            <p:cNvSpPr/>
            <p:nvPr/>
          </p:nvSpPr>
          <p:spPr>
            <a:xfrm>
              <a:off x="5116739" y="1218945"/>
              <a:ext cx="1958523" cy="1958523"/>
            </a:xfrm>
            <a:prstGeom prst="roundRect">
              <a:avLst>
                <a:gd name="adj" fmla="val 8841"/>
              </a:avLst>
            </a:prstGeom>
          </p:spPr>
        </p:sp>
        <p:sp>
          <p:nvSpPr>
            <p:cNvPr id="10" name="AutoShape 10"/>
            <p:cNvSpPr/>
            <p:nvPr/>
          </p:nvSpPr>
          <p:spPr>
            <a:xfrm>
              <a:off x="5253411" y="1355617"/>
              <a:ext cx="1685300" cy="1685300"/>
            </a:xfrm>
            <a:prstGeom prst="roundRect">
              <a:avLst>
                <a:gd name="adj" fmla="val 9566"/>
              </a:avLst>
            </a:prstGeom>
          </p:spPr>
        </p:sp>
      </p:grpSp>
      <p:grpSp>
        <p:nvGrpSpPr>
          <p:cNvPr id="11" name="Group 11"/>
          <p:cNvGrpSpPr/>
          <p:nvPr/>
        </p:nvGrpSpPr>
        <p:grpSpPr>
          <a:xfrm>
            <a:off x="5441229" y="1902429"/>
            <a:ext cx="1309543" cy="896478"/>
            <a:chOff x="5441229" y="1902429"/>
            <a:chExt cx="1309543" cy="896478"/>
          </a:xfrm>
        </p:grpSpPr>
        <p:sp>
          <p:nvSpPr>
            <p:cNvPr id="12" name="Freeform 12"/>
            <p:cNvSpPr/>
            <p:nvPr/>
          </p:nvSpPr>
          <p:spPr>
            <a:xfrm>
              <a:off x="5441229" y="1902429"/>
              <a:ext cx="1309543" cy="896478"/>
            </a:xfrm>
            <a:custGeom>
              <a:avLst/>
              <a:gdLst/>
              <a:ahLst/>
              <a:cxnLst/>
              <a:rect l="l" t="t" r="r" b="b"/>
              <a:pathLst>
                <a:path w="3113" h="2131">
                  <a:moveTo>
                    <a:pt x="3057" y="497"/>
                  </a:moveTo>
                  <a:cubicBezTo>
                    <a:pt x="1582" y="5"/>
                    <a:pt x="1582" y="5"/>
                    <a:pt x="1582" y="5"/>
                  </a:cubicBezTo>
                  <a:cubicBezTo>
                    <a:pt x="1565" y="0"/>
                    <a:pt x="1547" y="0"/>
                    <a:pt x="1531" y="5"/>
                  </a:cubicBezTo>
                  <a:cubicBezTo>
                    <a:pt x="56" y="497"/>
                    <a:pt x="56" y="497"/>
                    <a:pt x="56" y="497"/>
                  </a:cubicBezTo>
                  <a:cubicBezTo>
                    <a:pt x="23" y="508"/>
                    <a:pt x="0" y="539"/>
                    <a:pt x="0" y="574"/>
                  </a:cubicBezTo>
                  <a:cubicBezTo>
                    <a:pt x="0" y="610"/>
                    <a:pt x="23" y="641"/>
                    <a:pt x="56" y="652"/>
                  </a:cubicBezTo>
                  <a:cubicBezTo>
                    <a:pt x="492" y="797"/>
                    <a:pt x="492" y="797"/>
                    <a:pt x="492" y="797"/>
                  </a:cubicBezTo>
                  <a:cubicBezTo>
                    <a:pt x="492" y="1230"/>
                    <a:pt x="492" y="1230"/>
                    <a:pt x="492" y="1230"/>
                  </a:cubicBezTo>
                  <a:cubicBezTo>
                    <a:pt x="492" y="1252"/>
                    <a:pt x="500" y="1272"/>
                    <a:pt x="515" y="1288"/>
                  </a:cubicBezTo>
                  <a:cubicBezTo>
                    <a:pt x="530" y="1302"/>
                    <a:pt x="875" y="1639"/>
                    <a:pt x="1556" y="1639"/>
                  </a:cubicBezTo>
                  <a:cubicBezTo>
                    <a:pt x="1804" y="1639"/>
                    <a:pt x="2036" y="1595"/>
                    <a:pt x="2244" y="1507"/>
                  </a:cubicBezTo>
                  <a:cubicBezTo>
                    <a:pt x="2285" y="1489"/>
                    <a:pt x="2305" y="1441"/>
                    <a:pt x="2287" y="1399"/>
                  </a:cubicBezTo>
                  <a:cubicBezTo>
                    <a:pt x="2270" y="1358"/>
                    <a:pt x="2222" y="1338"/>
                    <a:pt x="2180" y="1356"/>
                  </a:cubicBezTo>
                  <a:cubicBezTo>
                    <a:pt x="1992" y="1435"/>
                    <a:pt x="1782" y="1475"/>
                    <a:pt x="1557" y="1475"/>
                  </a:cubicBezTo>
                  <a:cubicBezTo>
                    <a:pt x="1238" y="1475"/>
                    <a:pt x="1004" y="1393"/>
                    <a:pt x="863" y="1324"/>
                  </a:cubicBezTo>
                  <a:cubicBezTo>
                    <a:pt x="759" y="1272"/>
                    <a:pt x="689" y="1221"/>
                    <a:pt x="656" y="1193"/>
                  </a:cubicBezTo>
                  <a:cubicBezTo>
                    <a:pt x="656" y="852"/>
                    <a:pt x="656" y="852"/>
                    <a:pt x="656" y="852"/>
                  </a:cubicBezTo>
                  <a:cubicBezTo>
                    <a:pt x="1531" y="1144"/>
                    <a:pt x="1531" y="1144"/>
                    <a:pt x="1531" y="1144"/>
                  </a:cubicBezTo>
                  <a:cubicBezTo>
                    <a:pt x="1539" y="1146"/>
                    <a:pt x="1548" y="1148"/>
                    <a:pt x="1557" y="1148"/>
                  </a:cubicBezTo>
                  <a:cubicBezTo>
                    <a:pt x="1565" y="1148"/>
                    <a:pt x="1574" y="1146"/>
                    <a:pt x="1583" y="1144"/>
                  </a:cubicBezTo>
                  <a:cubicBezTo>
                    <a:pt x="2458" y="852"/>
                    <a:pt x="2458" y="852"/>
                    <a:pt x="2458" y="852"/>
                  </a:cubicBezTo>
                  <a:cubicBezTo>
                    <a:pt x="2458" y="998"/>
                    <a:pt x="2458" y="998"/>
                    <a:pt x="2458" y="998"/>
                  </a:cubicBezTo>
                  <a:cubicBezTo>
                    <a:pt x="2362" y="1032"/>
                    <a:pt x="2294" y="1123"/>
                    <a:pt x="2294" y="1230"/>
                  </a:cubicBezTo>
                  <a:cubicBezTo>
                    <a:pt x="2294" y="1330"/>
                    <a:pt x="2354" y="1416"/>
                    <a:pt x="2440" y="1454"/>
                  </a:cubicBezTo>
                  <a:cubicBezTo>
                    <a:pt x="2296" y="2029"/>
                    <a:pt x="2296" y="2029"/>
                    <a:pt x="2296" y="2029"/>
                  </a:cubicBezTo>
                  <a:cubicBezTo>
                    <a:pt x="2290" y="2053"/>
                    <a:pt x="2296" y="2080"/>
                    <a:pt x="2311" y="2099"/>
                  </a:cubicBezTo>
                  <a:cubicBezTo>
                    <a:pt x="2327" y="2119"/>
                    <a:pt x="2351" y="2131"/>
                    <a:pt x="2376" y="2131"/>
                  </a:cubicBezTo>
                  <a:cubicBezTo>
                    <a:pt x="2704" y="2131"/>
                    <a:pt x="2704" y="2131"/>
                    <a:pt x="2704" y="2131"/>
                  </a:cubicBezTo>
                  <a:cubicBezTo>
                    <a:pt x="2729" y="2131"/>
                    <a:pt x="2753" y="2119"/>
                    <a:pt x="2768" y="2099"/>
                  </a:cubicBezTo>
                  <a:cubicBezTo>
                    <a:pt x="2784" y="2080"/>
                    <a:pt x="2789" y="2053"/>
                    <a:pt x="2783" y="2029"/>
                  </a:cubicBezTo>
                  <a:cubicBezTo>
                    <a:pt x="2639" y="1454"/>
                    <a:pt x="2639" y="1454"/>
                    <a:pt x="2639" y="1454"/>
                  </a:cubicBezTo>
                  <a:cubicBezTo>
                    <a:pt x="2725" y="1416"/>
                    <a:pt x="2785" y="1330"/>
                    <a:pt x="2785" y="1230"/>
                  </a:cubicBezTo>
                  <a:cubicBezTo>
                    <a:pt x="2785" y="1123"/>
                    <a:pt x="2717" y="1032"/>
                    <a:pt x="2622" y="998"/>
                  </a:cubicBezTo>
                  <a:cubicBezTo>
                    <a:pt x="2622" y="797"/>
                    <a:pt x="2622" y="797"/>
                    <a:pt x="2622" y="797"/>
                  </a:cubicBezTo>
                  <a:cubicBezTo>
                    <a:pt x="3057" y="652"/>
                    <a:pt x="3057" y="652"/>
                    <a:pt x="3057" y="652"/>
                  </a:cubicBezTo>
                  <a:cubicBezTo>
                    <a:pt x="3091" y="641"/>
                    <a:pt x="3113" y="610"/>
                    <a:pt x="3113" y="574"/>
                  </a:cubicBezTo>
                  <a:cubicBezTo>
                    <a:pt x="3113" y="539"/>
                    <a:pt x="3091" y="508"/>
                    <a:pt x="3057" y="497"/>
                  </a:cubicBezTo>
                  <a:close/>
                  <a:moveTo>
                    <a:pt x="2540" y="1148"/>
                  </a:moveTo>
                  <a:cubicBezTo>
                    <a:pt x="2585" y="1148"/>
                    <a:pt x="2621" y="1184"/>
                    <a:pt x="2621" y="1230"/>
                  </a:cubicBezTo>
                  <a:cubicBezTo>
                    <a:pt x="2621" y="1275"/>
                    <a:pt x="2585" y="1312"/>
                    <a:pt x="2540" y="1312"/>
                  </a:cubicBezTo>
                  <a:cubicBezTo>
                    <a:pt x="2494" y="1312"/>
                    <a:pt x="2458" y="1275"/>
                    <a:pt x="2458" y="1230"/>
                  </a:cubicBezTo>
                  <a:cubicBezTo>
                    <a:pt x="2458" y="1184"/>
                    <a:pt x="2494" y="1148"/>
                    <a:pt x="2540" y="1148"/>
                  </a:cubicBezTo>
                  <a:close/>
                  <a:moveTo>
                    <a:pt x="2481" y="1967"/>
                  </a:moveTo>
                  <a:cubicBezTo>
                    <a:pt x="2540" y="1731"/>
                    <a:pt x="2540" y="1731"/>
                    <a:pt x="2540" y="1731"/>
                  </a:cubicBezTo>
                  <a:cubicBezTo>
                    <a:pt x="2599" y="1967"/>
                    <a:pt x="2599" y="1967"/>
                    <a:pt x="2599" y="1967"/>
                  </a:cubicBezTo>
                  <a:cubicBezTo>
                    <a:pt x="2481" y="1967"/>
                    <a:pt x="2481" y="1967"/>
                    <a:pt x="2481" y="1967"/>
                  </a:cubicBezTo>
                  <a:close/>
                  <a:moveTo>
                    <a:pt x="2533" y="654"/>
                  </a:moveTo>
                  <a:cubicBezTo>
                    <a:pt x="1570" y="493"/>
                    <a:pt x="1570" y="493"/>
                    <a:pt x="1570" y="493"/>
                  </a:cubicBezTo>
                  <a:cubicBezTo>
                    <a:pt x="1525" y="486"/>
                    <a:pt x="1483" y="516"/>
                    <a:pt x="1476" y="561"/>
                  </a:cubicBezTo>
                  <a:cubicBezTo>
                    <a:pt x="1469" y="605"/>
                    <a:pt x="1499" y="648"/>
                    <a:pt x="1543" y="655"/>
                  </a:cubicBezTo>
                  <a:cubicBezTo>
                    <a:pt x="2201" y="765"/>
                    <a:pt x="2201" y="765"/>
                    <a:pt x="2201" y="765"/>
                  </a:cubicBezTo>
                  <a:cubicBezTo>
                    <a:pt x="1557" y="979"/>
                    <a:pt x="1557" y="979"/>
                    <a:pt x="1557" y="979"/>
                  </a:cubicBezTo>
                  <a:cubicBezTo>
                    <a:pt x="341" y="574"/>
                    <a:pt x="341" y="574"/>
                    <a:pt x="341" y="574"/>
                  </a:cubicBezTo>
                  <a:cubicBezTo>
                    <a:pt x="1557" y="169"/>
                    <a:pt x="1557" y="169"/>
                    <a:pt x="1557" y="169"/>
                  </a:cubicBezTo>
                  <a:cubicBezTo>
                    <a:pt x="2772" y="574"/>
                    <a:pt x="2772" y="574"/>
                    <a:pt x="2772" y="574"/>
                  </a:cubicBezTo>
                  <a:cubicBezTo>
                    <a:pt x="2533" y="654"/>
                    <a:pt x="2533" y="654"/>
                    <a:pt x="2533" y="654"/>
                  </a:cubicBezTo>
                  <a:close/>
                  <a:moveTo>
                    <a:pt x="2533" y="654"/>
                  </a:moveTo>
                  <a:cubicBezTo>
                    <a:pt x="2533" y="654"/>
                    <a:pt x="2533" y="654"/>
                    <a:pt x="2533" y="654"/>
                  </a:cubicBezTo>
                </a:path>
              </a:pathLst>
            </a:custGeom>
            <a:solidFill>
              <a:srgbClr val="FFFFFF">
                <a:alpha val="100000"/>
              </a:srgbClr>
            </a:solidFill>
          </p:spPr>
        </p:sp>
      </p:grpSp>
      <p:sp>
        <p:nvSpPr>
          <p:cNvPr id="13" name="AutoShape 13"/>
          <p:cNvSpPr/>
          <p:nvPr/>
        </p:nvSpPr>
        <p:spPr>
          <a:xfrm rot="-5400000">
            <a:off x="10070592" y="3499876"/>
            <a:ext cx="585216" cy="3657600"/>
          </a:xfrm>
          <a:prstGeom prst="round2Same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rot="-5400000" flipV="1">
            <a:off x="1536192" y="3499876"/>
            <a:ext cx="585216" cy="3657600"/>
          </a:xfrm>
          <a:prstGeom prst="round2Same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571585" y="1029917"/>
            <a:ext cx="8683321" cy="1149477"/>
          </a:xfrm>
          <a:prstGeom prst="rect">
            <a:avLst/>
          </a:prstGeom>
        </p:spPr>
        <p:txBody>
          <a:bodyPr vert="horz" wrap="square" lIns="114300" tIns="57150" rIns="114300" bIns="57150" rtlCol="0" anchor="t" anchorCtr="0">
            <a:spAutoFit/>
          </a:bodyPr>
          <a:lstStyle/>
          <a:p>
            <a:pPr>
              <a:lnSpc>
                <a:spcPct val="77000"/>
              </a:lnSpc>
            </a:pPr>
            <a:r>
              <a:rPr lang="en-US" sz="8475" b="1">
                <a:solidFill>
                  <a:schemeClr val="accent1"/>
                </a:solidFill>
                <a:latin typeface="微软雅黑" panose="020B0503020204020204" charset="-122"/>
                <a:ea typeface="微软雅黑" panose="020B0503020204020204" charset="-122"/>
                <a:cs typeface="微软雅黑" panose="020B0503020204020204" charset="-122"/>
              </a:rPr>
              <a:t>03</a:t>
            </a:r>
            <a:endParaRPr lang="en-US" sz="847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1097052" y="2763839"/>
            <a:ext cx="8024317" cy="1872615"/>
          </a:xfrm>
          <a:prstGeom prst="rect">
            <a:avLst/>
          </a:prstGeom>
        </p:spPr>
        <p:txBody>
          <a:bodyPr vert="horz" wrap="square" lIns="114300" tIns="57150" rIns="114300" bIns="57150" rtlCol="0" anchor="t" anchorCtr="0">
            <a:spAutoFit/>
          </a:bodyPr>
          <a:lstStyle/>
          <a:p>
            <a:pPr>
              <a:lnSpc>
                <a:spcPct val="120000"/>
              </a:lnSpc>
            </a:pPr>
            <a:r>
              <a:rPr lang="en-US" sz="4575" b="1">
                <a:solidFill>
                  <a:srgbClr val="FFFFFF"/>
                </a:solidFill>
                <a:latin typeface="微软雅黑" panose="020B0503020204020204" charset="-122"/>
                <a:ea typeface="微软雅黑" panose="020B0503020204020204" charset="-122"/>
                <a:cs typeface="微软雅黑" panose="020B0503020204020204" charset="-122"/>
              </a:rPr>
              <a:t>塞罕坝的治沙历程与成果</a:t>
            </a:r>
            <a:endParaRPr lang="en-US" sz="457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4" name="Freeform 4"/>
          <p:cNvSpPr/>
          <p:nvPr/>
        </p:nvSpPr>
        <p:spPr>
          <a:xfrm>
            <a:off x="3033917" y="5678391"/>
            <a:ext cx="343119" cy="343119"/>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5" name="TextBox 5"/>
          <p:cNvSpPr txBox="1"/>
          <p:nvPr/>
        </p:nvSpPr>
        <p:spPr>
          <a:xfrm>
            <a:off x="1097052" y="5602490"/>
            <a:ext cx="3105564" cy="410337"/>
          </a:xfrm>
          <a:prstGeom prst="rect">
            <a:avLst/>
          </a:prstGeom>
        </p:spPr>
        <p:txBody>
          <a:bodyPr vert="horz" wrap="square" lIns="114300" tIns="57150" rIns="114300" bIns="57150" rtlCol="0" anchor="t" anchorCtr="0">
            <a:spAutoFit/>
          </a:bodyPr>
          <a:lstStyle/>
          <a:p>
            <a:pPr>
              <a:lnSpc>
                <a:spcPct val="77000"/>
              </a:lnSpc>
            </a:pPr>
            <a:r>
              <a:rPr lang="en-US" sz="2400">
                <a:solidFill>
                  <a:schemeClr val="accent1"/>
                </a:solidFill>
                <a:latin typeface="微软雅黑" panose="020B0503020204020204" charset="-122"/>
                <a:ea typeface="微软雅黑" panose="020B0503020204020204" charset="-122"/>
                <a:cs typeface="微软雅黑" panose="020B0503020204020204" charset="-122"/>
              </a:rPr>
              <a:t>Chapter</a:t>
            </a:r>
            <a:endParaRPr lang="en-US" sz="2400">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6" name="Connector 6"/>
          <p:cNvCxnSpPr/>
          <p:nvPr/>
        </p:nvCxnSpPr>
        <p:spPr>
          <a:xfrm>
            <a:off x="3377035" y="5849950"/>
            <a:ext cx="8820012" cy="0"/>
          </a:xfrm>
          <a:prstGeom prst="line">
            <a:avLst/>
          </a:prstGeom>
          <a:ln w="9525">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id="7" name="Freeform 7"/>
          <p:cNvSpPr/>
          <p:nvPr/>
        </p:nvSpPr>
        <p:spPr>
          <a:xfrm>
            <a:off x="2862358" y="5678391"/>
            <a:ext cx="343119" cy="343119"/>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Freeform 8"/>
          <p:cNvSpPr/>
          <p:nvPr/>
        </p:nvSpPr>
        <p:spPr>
          <a:xfrm>
            <a:off x="2690798" y="5678391"/>
            <a:ext cx="343119" cy="343119"/>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grpSp>
        <p:nvGrpSpPr>
          <p:cNvPr id="9" name="Group 9"/>
          <p:cNvGrpSpPr/>
          <p:nvPr/>
        </p:nvGrpSpPr>
        <p:grpSpPr>
          <a:xfrm>
            <a:off x="1097052" y="1098977"/>
            <a:ext cx="1335306" cy="1335306"/>
            <a:chOff x="1097052" y="1098977"/>
            <a:chExt cx="1335306" cy="1335306"/>
          </a:xfrm>
        </p:grpSpPr>
        <p:sp>
          <p:nvSpPr>
            <p:cNvPr id="10" name="AutoShape 10"/>
            <p:cNvSpPr/>
            <p:nvPr/>
          </p:nvSpPr>
          <p:spPr>
            <a:xfrm>
              <a:off x="1097052" y="1098977"/>
              <a:ext cx="1335306" cy="1335306"/>
            </a:xfrm>
            <a:prstGeom prst="roundRect">
              <a:avLst>
                <a:gd name="adj" fmla="val 8841"/>
              </a:avLst>
            </a:prstGeom>
            <a:gradFill>
              <a:gsLst>
                <a:gs pos="0">
                  <a:schemeClr val="accent1">
                    <a:alpha val="100000"/>
                    <a:lumMod val="85000"/>
                  </a:schemeClr>
                </a:gs>
                <a:gs pos="100000">
                  <a:schemeClr val="accent1">
                    <a:alpha val="100000"/>
                  </a:schemeClr>
                </a:gs>
              </a:gsLst>
              <a:lin ang="2700000"/>
            </a:gradFill>
            <a:effectLst>
              <a:outerShdw blurRad="203200" dist="101600" dir="2700000">
                <a:srgbClr val="000000">
                  <a:alpha val="30000"/>
                </a:srgbClr>
              </a:outerShdw>
            </a:effectLst>
          </p:spPr>
        </p:sp>
      </p:grpSp>
      <p:grpSp>
        <p:nvGrpSpPr>
          <p:cNvPr id="11" name="Group 11"/>
          <p:cNvGrpSpPr/>
          <p:nvPr/>
        </p:nvGrpSpPr>
        <p:grpSpPr>
          <a:xfrm>
            <a:off x="1133886" y="1135811"/>
            <a:ext cx="1261638" cy="1261638"/>
            <a:chOff x="1133886" y="1135811"/>
            <a:chExt cx="1261638" cy="1261638"/>
          </a:xfrm>
        </p:grpSpPr>
        <p:sp>
          <p:nvSpPr>
            <p:cNvPr id="12" name="Freeform 12"/>
            <p:cNvSpPr/>
            <p:nvPr/>
          </p:nvSpPr>
          <p:spPr>
            <a:xfrm>
              <a:off x="1133886" y="1135811"/>
              <a:ext cx="1261638" cy="1261638"/>
            </a:xfrm>
            <a:custGeom>
              <a:avLst/>
              <a:gdLst/>
              <a:ahLst/>
              <a:cxnLst/>
              <a:rect l="l" t="t" r="r" b="b"/>
              <a:pathLst>
                <a:path w="1625021" h="1625022">
                  <a:moveTo>
                    <a:pt x="247132" y="108611"/>
                  </a:moveTo>
                  <a:cubicBezTo>
                    <a:pt x="173259" y="108611"/>
                    <a:pt x="113373" y="168497"/>
                    <a:pt x="113373" y="242370"/>
                  </a:cubicBezTo>
                  <a:lnTo>
                    <a:pt x="113373" y="1373126"/>
                  </a:lnTo>
                  <a:cubicBezTo>
                    <a:pt x="113373" y="1446999"/>
                    <a:pt x="173259" y="1506885"/>
                    <a:pt x="247132" y="1506885"/>
                  </a:cubicBezTo>
                  <a:lnTo>
                    <a:pt x="1377888" y="1506885"/>
                  </a:lnTo>
                  <a:cubicBezTo>
                    <a:pt x="1451761" y="1506885"/>
                    <a:pt x="1511647" y="1446999"/>
                    <a:pt x="1511647" y="1373126"/>
                  </a:cubicBezTo>
                  <a:lnTo>
                    <a:pt x="1511647" y="242370"/>
                  </a:lnTo>
                  <a:cubicBezTo>
                    <a:pt x="1511647" y="168497"/>
                    <a:pt x="1451761" y="108611"/>
                    <a:pt x="1377888" y="108611"/>
                  </a:cubicBezTo>
                  <a:close/>
                  <a:moveTo>
                    <a:pt x="143668" y="0"/>
                  </a:moveTo>
                  <a:lnTo>
                    <a:pt x="1481353" y="0"/>
                  </a:lnTo>
                  <a:cubicBezTo>
                    <a:pt x="1560699" y="0"/>
                    <a:pt x="1625021" y="64322"/>
                    <a:pt x="1625021" y="143668"/>
                  </a:cubicBezTo>
                  <a:lnTo>
                    <a:pt x="1625021" y="1481354"/>
                  </a:lnTo>
                  <a:cubicBezTo>
                    <a:pt x="1625021" y="1560700"/>
                    <a:pt x="1560699" y="1625022"/>
                    <a:pt x="1481353" y="1625022"/>
                  </a:cubicBezTo>
                  <a:lnTo>
                    <a:pt x="143668" y="1625022"/>
                  </a:lnTo>
                  <a:cubicBezTo>
                    <a:pt x="64322" y="1625022"/>
                    <a:pt x="0" y="1560700"/>
                    <a:pt x="0" y="1481354"/>
                  </a:cubicBezTo>
                  <a:lnTo>
                    <a:pt x="0" y="143668"/>
                  </a:lnTo>
                  <a:cubicBezTo>
                    <a:pt x="0" y="64322"/>
                    <a:pt x="64322" y="0"/>
                    <a:pt x="143668" y="0"/>
                  </a:cubicBezTo>
                  <a:close/>
                </a:path>
              </a:pathLst>
            </a:custGeom>
            <a:solidFill>
              <a:schemeClr val="accent1">
                <a:lumMod val="95000"/>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1133886" y="1135811"/>
              <a:ext cx="1261638" cy="1261638"/>
            </a:xfrm>
            <a:prstGeom prst="roundRect">
              <a:avLst>
                <a:gd name="adj" fmla="val 8841"/>
              </a:avLst>
            </a:prstGeom>
          </p:spPr>
        </p:sp>
        <p:sp>
          <p:nvSpPr>
            <p:cNvPr id="14" name="AutoShape 14"/>
            <p:cNvSpPr/>
            <p:nvPr/>
          </p:nvSpPr>
          <p:spPr>
            <a:xfrm>
              <a:off x="1221928" y="1223852"/>
              <a:ext cx="1085633" cy="1085633"/>
            </a:xfrm>
            <a:prstGeom prst="roundRect">
              <a:avLst>
                <a:gd name="adj" fmla="val 9566"/>
              </a:avLst>
            </a:prstGeom>
          </p:spPr>
        </p:sp>
      </p:grpSp>
      <p:grpSp>
        <p:nvGrpSpPr>
          <p:cNvPr id="15" name="Group 15"/>
          <p:cNvGrpSpPr/>
          <p:nvPr/>
        </p:nvGrpSpPr>
        <p:grpSpPr>
          <a:xfrm>
            <a:off x="1342916" y="1576096"/>
            <a:ext cx="843579" cy="577491"/>
            <a:chOff x="1342916" y="1576096"/>
            <a:chExt cx="843579" cy="577491"/>
          </a:xfrm>
        </p:grpSpPr>
        <p:sp>
          <p:nvSpPr>
            <p:cNvPr id="16" name="Freeform 16"/>
            <p:cNvSpPr/>
            <p:nvPr/>
          </p:nvSpPr>
          <p:spPr>
            <a:xfrm>
              <a:off x="1342916" y="1576096"/>
              <a:ext cx="843579" cy="577491"/>
            </a:xfrm>
            <a:custGeom>
              <a:avLst/>
              <a:gdLst/>
              <a:ahLst/>
              <a:cxnLst/>
              <a:rect l="l" t="t" r="r" b="b"/>
              <a:pathLst>
                <a:path w="3113" h="2131">
                  <a:moveTo>
                    <a:pt x="3057" y="497"/>
                  </a:moveTo>
                  <a:cubicBezTo>
                    <a:pt x="1582" y="5"/>
                    <a:pt x="1582" y="5"/>
                    <a:pt x="1582" y="5"/>
                  </a:cubicBezTo>
                  <a:cubicBezTo>
                    <a:pt x="1565" y="0"/>
                    <a:pt x="1547" y="0"/>
                    <a:pt x="1531" y="5"/>
                  </a:cubicBezTo>
                  <a:cubicBezTo>
                    <a:pt x="56" y="497"/>
                    <a:pt x="56" y="497"/>
                    <a:pt x="56" y="497"/>
                  </a:cubicBezTo>
                  <a:cubicBezTo>
                    <a:pt x="23" y="508"/>
                    <a:pt x="0" y="539"/>
                    <a:pt x="0" y="574"/>
                  </a:cubicBezTo>
                  <a:cubicBezTo>
                    <a:pt x="0" y="610"/>
                    <a:pt x="23" y="641"/>
                    <a:pt x="56" y="652"/>
                  </a:cubicBezTo>
                  <a:cubicBezTo>
                    <a:pt x="492" y="797"/>
                    <a:pt x="492" y="797"/>
                    <a:pt x="492" y="797"/>
                  </a:cubicBezTo>
                  <a:cubicBezTo>
                    <a:pt x="492" y="1230"/>
                    <a:pt x="492" y="1230"/>
                    <a:pt x="492" y="1230"/>
                  </a:cubicBezTo>
                  <a:cubicBezTo>
                    <a:pt x="492" y="1252"/>
                    <a:pt x="500" y="1272"/>
                    <a:pt x="515" y="1288"/>
                  </a:cubicBezTo>
                  <a:cubicBezTo>
                    <a:pt x="530" y="1302"/>
                    <a:pt x="875" y="1639"/>
                    <a:pt x="1556" y="1639"/>
                  </a:cubicBezTo>
                  <a:cubicBezTo>
                    <a:pt x="1804" y="1639"/>
                    <a:pt x="2036" y="1595"/>
                    <a:pt x="2244" y="1507"/>
                  </a:cubicBezTo>
                  <a:cubicBezTo>
                    <a:pt x="2285" y="1489"/>
                    <a:pt x="2305" y="1441"/>
                    <a:pt x="2287" y="1399"/>
                  </a:cubicBezTo>
                  <a:cubicBezTo>
                    <a:pt x="2270" y="1358"/>
                    <a:pt x="2222" y="1338"/>
                    <a:pt x="2180" y="1356"/>
                  </a:cubicBezTo>
                  <a:cubicBezTo>
                    <a:pt x="1992" y="1435"/>
                    <a:pt x="1782" y="1475"/>
                    <a:pt x="1557" y="1475"/>
                  </a:cubicBezTo>
                  <a:cubicBezTo>
                    <a:pt x="1238" y="1475"/>
                    <a:pt x="1004" y="1393"/>
                    <a:pt x="863" y="1324"/>
                  </a:cubicBezTo>
                  <a:cubicBezTo>
                    <a:pt x="759" y="1272"/>
                    <a:pt x="689" y="1221"/>
                    <a:pt x="656" y="1193"/>
                  </a:cubicBezTo>
                  <a:cubicBezTo>
                    <a:pt x="656" y="852"/>
                    <a:pt x="656" y="852"/>
                    <a:pt x="656" y="852"/>
                  </a:cubicBezTo>
                  <a:cubicBezTo>
                    <a:pt x="1531" y="1144"/>
                    <a:pt x="1531" y="1144"/>
                    <a:pt x="1531" y="1144"/>
                  </a:cubicBezTo>
                  <a:cubicBezTo>
                    <a:pt x="1539" y="1146"/>
                    <a:pt x="1548" y="1148"/>
                    <a:pt x="1557" y="1148"/>
                  </a:cubicBezTo>
                  <a:cubicBezTo>
                    <a:pt x="1565" y="1148"/>
                    <a:pt x="1574" y="1146"/>
                    <a:pt x="1583" y="1144"/>
                  </a:cubicBezTo>
                  <a:cubicBezTo>
                    <a:pt x="2458" y="852"/>
                    <a:pt x="2458" y="852"/>
                    <a:pt x="2458" y="852"/>
                  </a:cubicBezTo>
                  <a:cubicBezTo>
                    <a:pt x="2458" y="998"/>
                    <a:pt x="2458" y="998"/>
                    <a:pt x="2458" y="998"/>
                  </a:cubicBezTo>
                  <a:cubicBezTo>
                    <a:pt x="2362" y="1032"/>
                    <a:pt x="2294" y="1123"/>
                    <a:pt x="2294" y="1230"/>
                  </a:cubicBezTo>
                  <a:cubicBezTo>
                    <a:pt x="2294" y="1330"/>
                    <a:pt x="2354" y="1416"/>
                    <a:pt x="2440" y="1454"/>
                  </a:cubicBezTo>
                  <a:cubicBezTo>
                    <a:pt x="2296" y="2029"/>
                    <a:pt x="2296" y="2029"/>
                    <a:pt x="2296" y="2029"/>
                  </a:cubicBezTo>
                  <a:cubicBezTo>
                    <a:pt x="2290" y="2053"/>
                    <a:pt x="2296" y="2080"/>
                    <a:pt x="2311" y="2099"/>
                  </a:cubicBezTo>
                  <a:cubicBezTo>
                    <a:pt x="2327" y="2119"/>
                    <a:pt x="2351" y="2131"/>
                    <a:pt x="2376" y="2131"/>
                  </a:cubicBezTo>
                  <a:cubicBezTo>
                    <a:pt x="2704" y="2131"/>
                    <a:pt x="2704" y="2131"/>
                    <a:pt x="2704" y="2131"/>
                  </a:cubicBezTo>
                  <a:cubicBezTo>
                    <a:pt x="2729" y="2131"/>
                    <a:pt x="2753" y="2119"/>
                    <a:pt x="2768" y="2099"/>
                  </a:cubicBezTo>
                  <a:cubicBezTo>
                    <a:pt x="2784" y="2080"/>
                    <a:pt x="2789" y="2053"/>
                    <a:pt x="2783" y="2029"/>
                  </a:cubicBezTo>
                  <a:cubicBezTo>
                    <a:pt x="2639" y="1454"/>
                    <a:pt x="2639" y="1454"/>
                    <a:pt x="2639" y="1454"/>
                  </a:cubicBezTo>
                  <a:cubicBezTo>
                    <a:pt x="2725" y="1416"/>
                    <a:pt x="2785" y="1330"/>
                    <a:pt x="2785" y="1230"/>
                  </a:cubicBezTo>
                  <a:cubicBezTo>
                    <a:pt x="2785" y="1123"/>
                    <a:pt x="2717" y="1032"/>
                    <a:pt x="2622" y="998"/>
                  </a:cubicBezTo>
                  <a:cubicBezTo>
                    <a:pt x="2622" y="797"/>
                    <a:pt x="2622" y="797"/>
                    <a:pt x="2622" y="797"/>
                  </a:cubicBezTo>
                  <a:cubicBezTo>
                    <a:pt x="3057" y="652"/>
                    <a:pt x="3057" y="652"/>
                    <a:pt x="3057" y="652"/>
                  </a:cubicBezTo>
                  <a:cubicBezTo>
                    <a:pt x="3091" y="641"/>
                    <a:pt x="3113" y="610"/>
                    <a:pt x="3113" y="574"/>
                  </a:cubicBezTo>
                  <a:cubicBezTo>
                    <a:pt x="3113" y="539"/>
                    <a:pt x="3091" y="508"/>
                    <a:pt x="3057" y="497"/>
                  </a:cubicBezTo>
                  <a:close/>
                  <a:moveTo>
                    <a:pt x="2540" y="1148"/>
                  </a:moveTo>
                  <a:cubicBezTo>
                    <a:pt x="2585" y="1148"/>
                    <a:pt x="2621" y="1184"/>
                    <a:pt x="2621" y="1230"/>
                  </a:cubicBezTo>
                  <a:cubicBezTo>
                    <a:pt x="2621" y="1275"/>
                    <a:pt x="2585" y="1312"/>
                    <a:pt x="2540" y="1312"/>
                  </a:cubicBezTo>
                  <a:cubicBezTo>
                    <a:pt x="2494" y="1312"/>
                    <a:pt x="2458" y="1275"/>
                    <a:pt x="2458" y="1230"/>
                  </a:cubicBezTo>
                  <a:cubicBezTo>
                    <a:pt x="2458" y="1184"/>
                    <a:pt x="2494" y="1148"/>
                    <a:pt x="2540" y="1148"/>
                  </a:cubicBezTo>
                  <a:close/>
                  <a:moveTo>
                    <a:pt x="2481" y="1967"/>
                  </a:moveTo>
                  <a:cubicBezTo>
                    <a:pt x="2540" y="1731"/>
                    <a:pt x="2540" y="1731"/>
                    <a:pt x="2540" y="1731"/>
                  </a:cubicBezTo>
                  <a:cubicBezTo>
                    <a:pt x="2599" y="1967"/>
                    <a:pt x="2599" y="1967"/>
                    <a:pt x="2599" y="1967"/>
                  </a:cubicBezTo>
                  <a:cubicBezTo>
                    <a:pt x="2481" y="1967"/>
                    <a:pt x="2481" y="1967"/>
                    <a:pt x="2481" y="1967"/>
                  </a:cubicBezTo>
                  <a:close/>
                  <a:moveTo>
                    <a:pt x="2533" y="654"/>
                  </a:moveTo>
                  <a:cubicBezTo>
                    <a:pt x="1570" y="493"/>
                    <a:pt x="1570" y="493"/>
                    <a:pt x="1570" y="493"/>
                  </a:cubicBezTo>
                  <a:cubicBezTo>
                    <a:pt x="1525" y="486"/>
                    <a:pt x="1483" y="516"/>
                    <a:pt x="1476" y="561"/>
                  </a:cubicBezTo>
                  <a:cubicBezTo>
                    <a:pt x="1469" y="605"/>
                    <a:pt x="1499" y="648"/>
                    <a:pt x="1543" y="655"/>
                  </a:cubicBezTo>
                  <a:cubicBezTo>
                    <a:pt x="2201" y="765"/>
                    <a:pt x="2201" y="765"/>
                    <a:pt x="2201" y="765"/>
                  </a:cubicBezTo>
                  <a:cubicBezTo>
                    <a:pt x="1557" y="979"/>
                    <a:pt x="1557" y="979"/>
                    <a:pt x="1557" y="979"/>
                  </a:cubicBezTo>
                  <a:cubicBezTo>
                    <a:pt x="341" y="574"/>
                    <a:pt x="341" y="574"/>
                    <a:pt x="341" y="574"/>
                  </a:cubicBezTo>
                  <a:cubicBezTo>
                    <a:pt x="1557" y="169"/>
                    <a:pt x="1557" y="169"/>
                    <a:pt x="1557" y="169"/>
                  </a:cubicBezTo>
                  <a:cubicBezTo>
                    <a:pt x="2772" y="574"/>
                    <a:pt x="2772" y="574"/>
                    <a:pt x="2772" y="574"/>
                  </a:cubicBezTo>
                  <a:cubicBezTo>
                    <a:pt x="2533" y="654"/>
                    <a:pt x="2533" y="654"/>
                    <a:pt x="2533" y="654"/>
                  </a:cubicBezTo>
                  <a:close/>
                  <a:moveTo>
                    <a:pt x="2533" y="654"/>
                  </a:moveTo>
                  <a:cubicBezTo>
                    <a:pt x="2533" y="654"/>
                    <a:pt x="2533" y="654"/>
                    <a:pt x="2533" y="654"/>
                  </a:cubicBezTo>
                </a:path>
              </a:pathLst>
            </a:custGeom>
            <a:solidFill>
              <a:srgbClr val="FFFFFF">
                <a:alpha val="100000"/>
              </a:srgbClr>
            </a:solid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981837" y="1604867"/>
            <a:ext cx="3394996" cy="2116741"/>
            <a:chOff x="981837" y="1604867"/>
            <a:chExt cx="3394996" cy="2116741"/>
          </a:xfrm>
        </p:grpSpPr>
        <p:sp>
          <p:nvSpPr>
            <p:cNvPr id="3" name="AutoShape 3"/>
            <p:cNvSpPr/>
            <p:nvPr/>
          </p:nvSpPr>
          <p:spPr>
            <a:xfrm>
              <a:off x="981837" y="1604867"/>
              <a:ext cx="3394996" cy="2116741"/>
            </a:xfrm>
            <a:prstGeom prst="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vert="horz" wrap="square" lIns="91440" tIns="45720" rIns="91440" bIns="45720" rtlCol="0" anchor="ctr" anchorCtr="0">
              <a:noAutofit/>
            </a:bodyPr>
            <a:lstStyle/>
            <a:p>
              <a:pPr algn="ctr">
                <a:defRPr/>
              </a:pPr>
              <a:r>
                <a:rPr lang="en-US" sz="2940">
                  <a:solidFill>
                    <a:srgbClr val="FFFFFF"/>
                  </a:solidFill>
                  <a:latin typeface="Calibri" panose="020F0502020204030204"/>
                  <a:ea typeface="Calibri" panose="020F0502020204030204"/>
                  <a:cs typeface="Calibri" panose="020F0502020204030204"/>
                </a:rPr>
                <a:t>    </a:t>
              </a:r>
              <a:endParaRPr lang="en-US" sz="1100"/>
            </a:p>
          </p:txBody>
        </p:sp>
      </p:grpSp>
      <p:grpSp>
        <p:nvGrpSpPr>
          <p:cNvPr id="4" name="Group 4"/>
          <p:cNvGrpSpPr/>
          <p:nvPr/>
        </p:nvGrpSpPr>
        <p:grpSpPr>
          <a:xfrm>
            <a:off x="4376738" y="3721608"/>
            <a:ext cx="3394996" cy="2116741"/>
            <a:chOff x="4376738" y="3721608"/>
            <a:chExt cx="3394996" cy="2116741"/>
          </a:xfrm>
        </p:grpSpPr>
        <p:sp>
          <p:nvSpPr>
            <p:cNvPr id="5" name="AutoShape 5"/>
            <p:cNvSpPr/>
            <p:nvPr/>
          </p:nvSpPr>
          <p:spPr>
            <a:xfrm>
              <a:off x="4376738" y="3721608"/>
              <a:ext cx="3394996" cy="2116741"/>
            </a:xfrm>
            <a:prstGeom prst="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grpSp>
      <p:grpSp>
        <p:nvGrpSpPr>
          <p:cNvPr id="6" name="Group 6"/>
          <p:cNvGrpSpPr/>
          <p:nvPr/>
        </p:nvGrpSpPr>
        <p:grpSpPr>
          <a:xfrm>
            <a:off x="7771733" y="1604867"/>
            <a:ext cx="3394996" cy="2116741"/>
            <a:chOff x="7771733" y="1604867"/>
            <a:chExt cx="3394996" cy="2116741"/>
          </a:xfrm>
        </p:grpSpPr>
        <p:sp>
          <p:nvSpPr>
            <p:cNvPr id="7" name="AutoShape 7"/>
            <p:cNvSpPr/>
            <p:nvPr/>
          </p:nvSpPr>
          <p:spPr>
            <a:xfrm>
              <a:off x="7771733" y="1604867"/>
              <a:ext cx="3394996" cy="2116741"/>
            </a:xfrm>
            <a:prstGeom prst="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grpSp>
      <p:pic>
        <p:nvPicPr>
          <p:cNvPr id="8" name="Picture 8"/>
          <p:cNvPicPr>
            <a:picLocks noChangeAspect="1"/>
          </p:cNvPicPr>
          <p:nvPr/>
        </p:nvPicPr>
        <p:blipFill>
          <a:blip r:embed="rId2"/>
          <a:srcRect t="22714" b="22714"/>
          <a:stretch>
            <a:fillRect/>
          </a:stretch>
        </p:blipFill>
        <p:spPr>
          <a:xfrm>
            <a:off x="981837" y="3694465"/>
            <a:ext cx="3394942" cy="2143864"/>
          </a:xfrm>
          <a:prstGeom prst="rect">
            <a:avLst/>
          </a:prstGeom>
        </p:spPr>
      </p:pic>
      <p:pic>
        <p:nvPicPr>
          <p:cNvPr id="9" name="Picture 9"/>
          <p:cNvPicPr>
            <a:picLocks noChangeAspect="1"/>
          </p:cNvPicPr>
          <p:nvPr/>
        </p:nvPicPr>
        <p:blipFill>
          <a:blip r:embed="rId3"/>
          <a:srcRect t="2453" b="2453"/>
          <a:stretch>
            <a:fillRect/>
          </a:stretch>
        </p:blipFill>
        <p:spPr>
          <a:xfrm>
            <a:off x="4376812" y="1577730"/>
            <a:ext cx="3394942" cy="2143864"/>
          </a:xfrm>
          <a:prstGeom prst="rect">
            <a:avLst/>
          </a:prstGeom>
        </p:spPr>
      </p:pic>
      <p:pic>
        <p:nvPicPr>
          <p:cNvPr id="10" name="Picture 10"/>
          <p:cNvPicPr>
            <a:picLocks noChangeAspect="1"/>
          </p:cNvPicPr>
          <p:nvPr/>
        </p:nvPicPr>
        <p:blipFill>
          <a:blip r:embed="rId4"/>
          <a:srcRect t="2627" b="2627"/>
          <a:stretch>
            <a:fillRect/>
          </a:stretch>
        </p:blipFill>
        <p:spPr>
          <a:xfrm>
            <a:off x="7771733" y="3721608"/>
            <a:ext cx="3394942" cy="2143864"/>
          </a:xfrm>
          <a:prstGeom prst="rect">
            <a:avLst/>
          </a:prstGeom>
        </p:spPr>
      </p:pic>
      <p:grpSp>
        <p:nvGrpSpPr>
          <p:cNvPr id="11" name="Group 11"/>
          <p:cNvGrpSpPr/>
          <p:nvPr/>
        </p:nvGrpSpPr>
        <p:grpSpPr>
          <a:xfrm>
            <a:off x="454963" y="93878"/>
            <a:ext cx="10641129" cy="914400"/>
            <a:chOff x="454963" y="93878"/>
            <a:chExt cx="10641129" cy="914400"/>
          </a:xfrm>
        </p:grpSpPr>
        <p:sp>
          <p:nvSpPr>
            <p:cNvPr id="12" name="AutoShape 12"/>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TextBox 32"/>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治沙历程回顾</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grpSp>
        <p:nvGrpSpPr>
          <p:cNvPr id="33" name="Group 33"/>
          <p:cNvGrpSpPr/>
          <p:nvPr/>
        </p:nvGrpSpPr>
        <p:grpSpPr>
          <a:xfrm>
            <a:off x="981837" y="1604867"/>
            <a:ext cx="3394996" cy="490334"/>
            <a:chOff x="981837" y="1604867"/>
            <a:chExt cx="3394996" cy="490334"/>
          </a:xfrm>
        </p:grpSpPr>
        <p:sp>
          <p:nvSpPr>
            <p:cNvPr id="34" name="TextBox 34"/>
            <p:cNvSpPr txBox="1"/>
            <p:nvPr/>
          </p:nvSpPr>
          <p:spPr>
            <a:xfrm>
              <a:off x="981837" y="1604867"/>
              <a:ext cx="3394996" cy="490334"/>
            </a:xfrm>
            <a:prstGeom prst="rect">
              <a:avLst/>
            </a:prstGeom>
          </p:spPr>
          <p:txBody>
            <a:bodyPr wrap="square" lIns="66008" tIns="33052" rIns="66008" bIns="33052" rtlCol="0" anchor="t" anchorCtr="0">
              <a:normAutofit/>
            </a:bodyPr>
            <a:lstStyle/>
            <a:p>
              <a:pPr algn="ctr">
                <a:lnSpc>
                  <a:spcPct val="120000"/>
                </a:lnSpc>
              </a:pPr>
              <a:r>
                <a:rPr lang="en-US" sz="2025" b="1">
                  <a:solidFill>
                    <a:srgbClr val="FFFDFD">
                      <a:alpha val="100000"/>
                    </a:srgbClr>
                  </a:solidFill>
                  <a:latin typeface="微软雅黑" panose="020B0503020204020204" charset="-122"/>
                  <a:ea typeface="微软雅黑" panose="020B0503020204020204" charset="-122"/>
                  <a:cs typeface="微软雅黑" panose="020B0503020204020204" charset="-122"/>
                </a:rPr>
                <a:t>历史背景</a:t>
              </a:r>
              <a:endParaRPr lang="en-US" sz="2025" b="1">
                <a:solidFill>
                  <a:srgbClr val="FFFDFD">
                    <a:alpha val="100000"/>
                  </a:srgbClr>
                </a:solidFill>
                <a:latin typeface="微软雅黑" panose="020B0503020204020204" charset="-122"/>
                <a:ea typeface="微软雅黑" panose="020B0503020204020204" charset="-122"/>
                <a:cs typeface="微软雅黑" panose="020B0503020204020204" charset="-122"/>
              </a:endParaRPr>
            </a:p>
          </p:txBody>
        </p:sp>
      </p:grpSp>
      <p:grpSp>
        <p:nvGrpSpPr>
          <p:cNvPr id="35" name="Group 35"/>
          <p:cNvGrpSpPr/>
          <p:nvPr/>
        </p:nvGrpSpPr>
        <p:grpSpPr>
          <a:xfrm>
            <a:off x="1090562" y="2039620"/>
            <a:ext cx="3286271" cy="1654845"/>
            <a:chOff x="1090562" y="2039620"/>
            <a:chExt cx="3286271" cy="1654845"/>
          </a:xfrm>
        </p:grpSpPr>
        <p:sp>
          <p:nvSpPr>
            <p:cNvPr id="36" name="TextBox 36"/>
            <p:cNvSpPr txBox="1"/>
            <p:nvPr/>
          </p:nvSpPr>
          <p:spPr>
            <a:xfrm>
              <a:off x="1090562" y="2039620"/>
              <a:ext cx="3286271" cy="1654845"/>
            </a:xfrm>
            <a:prstGeom prst="rect">
              <a:avLst/>
            </a:prstGeom>
          </p:spPr>
          <p:txBody>
            <a:bodyPr wrap="square" lIns="66008" tIns="33052" rIns="66008" bIns="33052" rtlCol="0" anchor="ctr" anchorCtr="1">
              <a:normAutofit/>
            </a:bodyPr>
            <a:lstStyle/>
            <a:p>
              <a:pPr algn="l">
                <a:lnSpc>
                  <a:spcPct val="150000"/>
                </a:lnSpc>
              </a:pPr>
              <a:r>
                <a:rPr lang="en-US" sz="1500">
                  <a:solidFill>
                    <a:srgbClr val="FFFDFD">
                      <a:alpha val="100000"/>
                    </a:srgbClr>
                  </a:solidFill>
                  <a:latin typeface="微软雅黑" panose="020B0503020204020204" charset="-122"/>
                  <a:ea typeface="微软雅黑" panose="020B0503020204020204" charset="-122"/>
                  <a:cs typeface="微软雅黑" panose="020B0503020204020204" charset="-122"/>
                </a:rPr>
                <a:t>塞罕坝位于中国河北省，是一个重要的生态屏障，曾经遭受过严重的沙化问题。</a:t>
              </a:r>
              <a:endParaRPr lang="en-US" sz="1500">
                <a:solidFill>
                  <a:srgbClr val="FFFDFD">
                    <a:alpha val="100000"/>
                  </a:srgbClr>
                </a:solidFill>
                <a:latin typeface="微软雅黑" panose="020B0503020204020204" charset="-122"/>
                <a:ea typeface="微软雅黑" panose="020B0503020204020204" charset="-122"/>
                <a:cs typeface="微软雅黑" panose="020B0503020204020204" charset="-122"/>
              </a:endParaRPr>
            </a:p>
          </p:txBody>
        </p:sp>
      </p:grpSp>
      <p:grpSp>
        <p:nvGrpSpPr>
          <p:cNvPr id="37" name="Group 37"/>
          <p:cNvGrpSpPr/>
          <p:nvPr/>
        </p:nvGrpSpPr>
        <p:grpSpPr>
          <a:xfrm>
            <a:off x="4376833" y="3748751"/>
            <a:ext cx="3394996" cy="490334"/>
            <a:chOff x="4376833" y="3748751"/>
            <a:chExt cx="3394996" cy="490334"/>
          </a:xfrm>
        </p:grpSpPr>
        <p:sp>
          <p:nvSpPr>
            <p:cNvPr id="38" name="TextBox 38"/>
            <p:cNvSpPr txBox="1"/>
            <p:nvPr/>
          </p:nvSpPr>
          <p:spPr>
            <a:xfrm>
              <a:off x="4376833" y="3748751"/>
              <a:ext cx="3394996" cy="490334"/>
            </a:xfrm>
            <a:prstGeom prst="rect">
              <a:avLst/>
            </a:prstGeom>
          </p:spPr>
          <p:txBody>
            <a:bodyPr wrap="square" lIns="66008" tIns="33052" rIns="66008" bIns="33052" rtlCol="0" anchor="t" anchorCtr="0">
              <a:normAutofit/>
            </a:bodyPr>
            <a:lstStyle/>
            <a:p>
              <a:pPr algn="ctr">
                <a:lnSpc>
                  <a:spcPct val="120000"/>
                </a:lnSpc>
              </a:pPr>
              <a:r>
                <a:rPr lang="en-US" sz="2025" b="1">
                  <a:solidFill>
                    <a:srgbClr val="FFFDFD">
                      <a:alpha val="100000"/>
                    </a:srgbClr>
                  </a:solidFill>
                  <a:latin typeface="微软雅黑" panose="020B0503020204020204" charset="-122"/>
                  <a:ea typeface="微软雅黑" panose="020B0503020204020204" charset="-122"/>
                  <a:cs typeface="微软雅黑" panose="020B0503020204020204" charset="-122"/>
                </a:rPr>
                <a:t>治沙起步</a:t>
              </a:r>
              <a:endParaRPr lang="en-US" sz="2025" b="1">
                <a:solidFill>
                  <a:srgbClr val="FFFDFD">
                    <a:alpha val="100000"/>
                  </a:srgbClr>
                </a:solidFill>
                <a:latin typeface="微软雅黑" panose="020B0503020204020204" charset="-122"/>
                <a:ea typeface="微软雅黑" panose="020B0503020204020204" charset="-122"/>
                <a:cs typeface="微软雅黑" panose="020B0503020204020204" charset="-122"/>
              </a:endParaRPr>
            </a:p>
          </p:txBody>
        </p:sp>
      </p:grpSp>
      <p:grpSp>
        <p:nvGrpSpPr>
          <p:cNvPr id="39" name="Group 39"/>
          <p:cNvGrpSpPr/>
          <p:nvPr/>
        </p:nvGrpSpPr>
        <p:grpSpPr>
          <a:xfrm>
            <a:off x="4485558" y="4183504"/>
            <a:ext cx="3286271" cy="1654845"/>
            <a:chOff x="4485558" y="4183504"/>
            <a:chExt cx="3286271" cy="1654845"/>
          </a:xfrm>
        </p:grpSpPr>
        <p:sp>
          <p:nvSpPr>
            <p:cNvPr id="40" name="TextBox 40"/>
            <p:cNvSpPr txBox="1"/>
            <p:nvPr/>
          </p:nvSpPr>
          <p:spPr>
            <a:xfrm>
              <a:off x="4485558" y="4183504"/>
              <a:ext cx="3286271" cy="1654845"/>
            </a:xfrm>
            <a:prstGeom prst="rect">
              <a:avLst/>
            </a:prstGeom>
          </p:spPr>
          <p:txBody>
            <a:bodyPr wrap="square" lIns="66008" tIns="33052" rIns="66008" bIns="33052" rtlCol="0" anchor="ctr" anchorCtr="1">
              <a:normAutofit/>
            </a:bodyPr>
            <a:lstStyle/>
            <a:p>
              <a:pPr algn="l">
                <a:lnSpc>
                  <a:spcPct val="150000"/>
                </a:lnSpc>
              </a:pPr>
              <a:r>
                <a:rPr lang="en-US" sz="1500">
                  <a:solidFill>
                    <a:srgbClr val="FFFDFD">
                      <a:alpha val="100000"/>
                    </a:srgbClr>
                  </a:solidFill>
                  <a:latin typeface="微软雅黑" panose="020B0503020204020204" charset="-122"/>
                  <a:ea typeface="微软雅黑" panose="020B0503020204020204" charset="-122"/>
                  <a:cs typeface="微软雅黑" panose="020B0503020204020204" charset="-122"/>
                </a:rPr>
                <a:t>自20世纪50年代开始，中国政府开始在塞罕坝进行治沙工作，通过植树造林、退耕还林等措施，逐步改善生态环境。</a:t>
              </a:r>
              <a:endParaRPr lang="en-US" sz="1500">
                <a:solidFill>
                  <a:srgbClr val="FFFDFD">
                    <a:alpha val="100000"/>
                  </a:srgbClr>
                </a:solidFill>
                <a:latin typeface="微软雅黑" panose="020B0503020204020204" charset="-122"/>
                <a:ea typeface="微软雅黑" panose="020B0503020204020204" charset="-122"/>
                <a:cs typeface="微软雅黑" panose="020B0503020204020204" charset="-122"/>
              </a:endParaRPr>
            </a:p>
          </p:txBody>
        </p:sp>
      </p:grpSp>
      <p:grpSp>
        <p:nvGrpSpPr>
          <p:cNvPr id="41" name="Group 41"/>
          <p:cNvGrpSpPr/>
          <p:nvPr/>
        </p:nvGrpSpPr>
        <p:grpSpPr>
          <a:xfrm>
            <a:off x="7771733" y="1604867"/>
            <a:ext cx="3394996" cy="490334"/>
            <a:chOff x="7771733" y="1604867"/>
            <a:chExt cx="3394996" cy="490334"/>
          </a:xfrm>
        </p:grpSpPr>
        <p:sp>
          <p:nvSpPr>
            <p:cNvPr id="42" name="TextBox 42"/>
            <p:cNvSpPr txBox="1"/>
            <p:nvPr/>
          </p:nvSpPr>
          <p:spPr>
            <a:xfrm>
              <a:off x="7771733" y="1604867"/>
              <a:ext cx="3394996" cy="490334"/>
            </a:xfrm>
            <a:prstGeom prst="rect">
              <a:avLst/>
            </a:prstGeom>
          </p:spPr>
          <p:txBody>
            <a:bodyPr wrap="square" lIns="66008" tIns="33052" rIns="66008" bIns="33052" rtlCol="0" anchor="t" anchorCtr="0">
              <a:normAutofit/>
            </a:bodyPr>
            <a:lstStyle/>
            <a:p>
              <a:pPr algn="ctr">
                <a:lnSpc>
                  <a:spcPct val="120000"/>
                </a:lnSpc>
              </a:pPr>
              <a:r>
                <a:rPr lang="en-US" sz="2025" b="1">
                  <a:solidFill>
                    <a:srgbClr val="FFFDFD">
                      <a:alpha val="100000"/>
                    </a:srgbClr>
                  </a:solidFill>
                  <a:latin typeface="微软雅黑" panose="020B0503020204020204" charset="-122"/>
                  <a:ea typeface="微软雅黑" panose="020B0503020204020204" charset="-122"/>
                  <a:cs typeface="微软雅黑" panose="020B0503020204020204" charset="-122"/>
                </a:rPr>
                <a:t>治沙挑战</a:t>
              </a:r>
              <a:endParaRPr lang="en-US" sz="2025" b="1">
                <a:solidFill>
                  <a:srgbClr val="FFFDFD">
                    <a:alpha val="100000"/>
                  </a:srgbClr>
                </a:solidFill>
                <a:latin typeface="微软雅黑" panose="020B0503020204020204" charset="-122"/>
                <a:ea typeface="微软雅黑" panose="020B0503020204020204" charset="-122"/>
                <a:cs typeface="微软雅黑" panose="020B0503020204020204" charset="-122"/>
              </a:endParaRPr>
            </a:p>
          </p:txBody>
        </p:sp>
      </p:grpSp>
      <p:grpSp>
        <p:nvGrpSpPr>
          <p:cNvPr id="43" name="Group 43"/>
          <p:cNvGrpSpPr/>
          <p:nvPr/>
        </p:nvGrpSpPr>
        <p:grpSpPr>
          <a:xfrm>
            <a:off x="7880459" y="2039620"/>
            <a:ext cx="3286271" cy="1654845"/>
            <a:chOff x="7880459" y="2039620"/>
            <a:chExt cx="3286271" cy="1654845"/>
          </a:xfrm>
        </p:grpSpPr>
        <p:sp>
          <p:nvSpPr>
            <p:cNvPr id="44" name="TextBox 44"/>
            <p:cNvSpPr txBox="1"/>
            <p:nvPr/>
          </p:nvSpPr>
          <p:spPr>
            <a:xfrm>
              <a:off x="7880459" y="2039620"/>
              <a:ext cx="3286271" cy="1654845"/>
            </a:xfrm>
            <a:prstGeom prst="rect">
              <a:avLst/>
            </a:prstGeom>
          </p:spPr>
          <p:txBody>
            <a:bodyPr wrap="square" lIns="66008" tIns="33052" rIns="66008" bIns="33052" rtlCol="0" anchor="ctr" anchorCtr="1">
              <a:normAutofit/>
            </a:bodyPr>
            <a:lstStyle/>
            <a:p>
              <a:pPr algn="l">
                <a:lnSpc>
                  <a:spcPct val="150000"/>
                </a:lnSpc>
              </a:pPr>
              <a:r>
                <a:rPr lang="en-US" sz="1500">
                  <a:solidFill>
                    <a:srgbClr val="FFFDFD">
                      <a:alpha val="100000"/>
                    </a:srgbClr>
                  </a:solidFill>
                  <a:latin typeface="微软雅黑" panose="020B0503020204020204" charset="-122"/>
                  <a:ea typeface="微软雅黑" panose="020B0503020204020204" charset="-122"/>
                  <a:cs typeface="微软雅黑" panose="020B0503020204020204" charset="-122"/>
                </a:rPr>
                <a:t>在治沙过程中，塞罕坝面临气候干旱、土壤贫瘠等自然条件限制，以及人为破坏等因素的挑战。</a:t>
              </a:r>
              <a:endParaRPr lang="en-US" sz="1500">
                <a:solidFill>
                  <a:srgbClr val="FFFDFD">
                    <a:alpha val="100000"/>
                  </a:srgbClr>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990089" y="1514981"/>
            <a:ext cx="932011" cy="932011"/>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 name="TextBox 3"/>
          <p:cNvSpPr txBox="1"/>
          <p:nvPr/>
        </p:nvSpPr>
        <p:spPr>
          <a:xfrm>
            <a:off x="990089" y="4677159"/>
            <a:ext cx="2409825" cy="1047750"/>
          </a:xfrm>
          <a:prstGeom prst="rect">
            <a:avLst/>
          </a:prstGeom>
        </p:spPr>
        <p:txBody>
          <a:bodyPr vert="horz" wrap="square" lIns="114300" tIns="57150" rIns="114300" bIns="57150" rtlCol="0" anchor="t" anchorCtr="0">
            <a:spAutoFit/>
          </a:bodyPr>
          <a:lstStyle/>
          <a:p>
            <a:pPr algn="just">
              <a:lnSpc>
                <a:spcPct val="96000"/>
              </a:lnSpc>
            </a:pPr>
            <a:r>
              <a:rPr lang="en-US" sz="1500">
                <a:solidFill>
                  <a:schemeClr val="dk1"/>
                </a:solidFill>
                <a:latin typeface="微软雅黑" panose="020B0503020204020204" charset="-122"/>
                <a:ea typeface="微软雅黑" panose="020B0503020204020204" charset="-122"/>
                <a:cs typeface="微软雅黑" panose="020B0503020204020204" charset="-122"/>
              </a:rPr>
              <a:t>通过多年的努力，塞罕坝的森林覆盖率得到了显著提高，有效遏制了沙化趋势。</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990089" y="3829496"/>
            <a:ext cx="2409825" cy="447675"/>
          </a:xfrm>
          <a:prstGeom prst="rect">
            <a:avLst/>
          </a:prstGeom>
        </p:spPr>
        <p:txBody>
          <a:bodyPr vert="horz" wrap="square" lIns="114300" tIns="57150" rIns="114300" bIns="57150" rtlCol="0" anchor="t" anchorCtr="0">
            <a:spAutoFit/>
          </a:bodyPr>
          <a:lstStyle/>
          <a:p>
            <a:pPr>
              <a:lnSpc>
                <a:spcPct val="96000"/>
              </a:lnSpc>
            </a:pPr>
            <a:r>
              <a:rPr lang="en-US" sz="2025" b="1">
                <a:solidFill>
                  <a:schemeClr val="accent1"/>
                </a:solidFill>
                <a:latin typeface="微软雅黑" panose="020B0503020204020204" charset="-122"/>
                <a:ea typeface="微软雅黑" panose="020B0503020204020204" charset="-122"/>
                <a:cs typeface="微软雅黑" panose="020B0503020204020204" charset="-122"/>
              </a:rPr>
              <a:t>森林覆盖率提高</a:t>
            </a:r>
            <a:endParaRPr lang="en-US" sz="2025" b="1">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5" name="Connector 5"/>
          <p:cNvCxnSpPr/>
          <p:nvPr/>
        </p:nvCxnSpPr>
        <p:spPr>
          <a:xfrm>
            <a:off x="1095003" y="4507169"/>
            <a:ext cx="2676821" cy="0"/>
          </a:xfrm>
          <a:prstGeom prst="line">
            <a:avLst/>
          </a:prstGeom>
          <a:ln w="9525">
            <a:solidFill>
              <a:schemeClr val="accent1">
                <a:lumMod val="75000"/>
              </a:schemeClr>
            </a:solidFill>
            <a:prstDash val="solid"/>
          </a:ln>
        </p:spPr>
        <p:style>
          <a:lnRef idx="0">
            <a:schemeClr val="accent1"/>
          </a:lnRef>
          <a:fillRef idx="1">
            <a:schemeClr val="accent1"/>
          </a:fillRef>
          <a:effectRef idx="0">
            <a:schemeClr val="accent1"/>
          </a:effectRef>
          <a:fontRef idx="minor">
            <a:schemeClr val="lt1"/>
          </a:fontRef>
        </p:style>
      </p:cxnSp>
      <p:cxnSp>
        <p:nvCxnSpPr>
          <p:cNvPr id="6" name="Connector 6"/>
          <p:cNvCxnSpPr/>
          <p:nvPr/>
        </p:nvCxnSpPr>
        <p:spPr>
          <a:xfrm>
            <a:off x="3569918" y="4041523"/>
            <a:ext cx="207264" cy="0"/>
          </a:xfrm>
          <a:prstGeom prst="line">
            <a:avLst/>
          </a:prstGeom>
          <a:ln w="38100">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id="7" name="Freeform 7"/>
          <p:cNvSpPr/>
          <p:nvPr/>
        </p:nvSpPr>
        <p:spPr>
          <a:xfrm>
            <a:off x="3687773" y="3947812"/>
            <a:ext cx="151723" cy="187422"/>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AutoShape 8"/>
          <p:cNvSpPr/>
          <p:nvPr/>
        </p:nvSpPr>
        <p:spPr>
          <a:xfrm>
            <a:off x="4671297" y="1454147"/>
            <a:ext cx="932011" cy="932011"/>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pic>
        <p:nvPicPr>
          <p:cNvPr id="9" name="Picture 9"/>
          <p:cNvPicPr>
            <a:picLocks noChangeAspect="1"/>
          </p:cNvPicPr>
          <p:nvPr/>
        </p:nvPicPr>
        <p:blipFill>
          <a:blip r:embed="rId2"/>
          <a:srcRect t="16667" b="16667"/>
          <a:stretch>
            <a:fillRect/>
          </a:stretch>
        </p:blipFill>
        <p:spPr>
          <a:xfrm>
            <a:off x="5039938" y="1393187"/>
            <a:ext cx="2231507" cy="2231507"/>
          </a:xfrm>
          <a:prstGeom prst="ellipse">
            <a:avLst/>
          </a:prstGeom>
        </p:spPr>
      </p:pic>
      <p:sp>
        <p:nvSpPr>
          <p:cNvPr id="10" name="TextBox 10"/>
          <p:cNvSpPr txBox="1"/>
          <p:nvPr/>
        </p:nvSpPr>
        <p:spPr>
          <a:xfrm>
            <a:off x="4671297" y="3829496"/>
            <a:ext cx="2409825" cy="447675"/>
          </a:xfrm>
          <a:prstGeom prst="rect">
            <a:avLst/>
          </a:prstGeom>
        </p:spPr>
        <p:txBody>
          <a:bodyPr vert="horz" wrap="square" lIns="114300" tIns="57150" rIns="114300" bIns="57150" rtlCol="0" anchor="t" anchorCtr="0">
            <a:spAutoFit/>
          </a:bodyPr>
          <a:lstStyle/>
          <a:p>
            <a:pPr>
              <a:lnSpc>
                <a:spcPct val="96000"/>
              </a:lnSpc>
            </a:pPr>
            <a:r>
              <a:rPr lang="en-US" sz="2025" b="1">
                <a:solidFill>
                  <a:schemeClr val="accent1"/>
                </a:solidFill>
                <a:latin typeface="微软雅黑" panose="020B0503020204020204" charset="-122"/>
                <a:ea typeface="微软雅黑" panose="020B0503020204020204" charset="-122"/>
                <a:cs typeface="微软雅黑" panose="020B0503020204020204" charset="-122"/>
              </a:rPr>
              <a:t>生态环境改善</a:t>
            </a:r>
            <a:endParaRPr lang="en-US" sz="2025" b="1">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11" name="Connector 11"/>
          <p:cNvCxnSpPr/>
          <p:nvPr/>
        </p:nvCxnSpPr>
        <p:spPr>
          <a:xfrm>
            <a:off x="4776211" y="4446335"/>
            <a:ext cx="2676821" cy="0"/>
          </a:xfrm>
          <a:prstGeom prst="line">
            <a:avLst/>
          </a:prstGeom>
          <a:ln w="9525">
            <a:solidFill>
              <a:schemeClr val="accent2">
                <a:lumMod val="75000"/>
              </a:schemeClr>
            </a:solidFill>
            <a:prstDash val="solid"/>
          </a:ln>
        </p:spPr>
        <p:style>
          <a:lnRef idx="0">
            <a:schemeClr val="accent2"/>
          </a:lnRef>
          <a:fillRef idx="1">
            <a:schemeClr val="accent2"/>
          </a:fillRef>
          <a:effectRef idx="0">
            <a:schemeClr val="accent2"/>
          </a:effectRef>
          <a:fontRef idx="minor">
            <a:schemeClr val="lt1"/>
          </a:fontRef>
        </p:style>
      </p:cxnSp>
      <p:cxnSp>
        <p:nvCxnSpPr>
          <p:cNvPr id="12" name="Connector 12"/>
          <p:cNvCxnSpPr/>
          <p:nvPr/>
        </p:nvCxnSpPr>
        <p:spPr>
          <a:xfrm>
            <a:off x="7251125" y="4041523"/>
            <a:ext cx="207264" cy="0"/>
          </a:xfrm>
          <a:prstGeom prst="line">
            <a:avLst/>
          </a:prstGeom>
          <a:ln w="38100">
            <a:solidFill>
              <a:schemeClr val="accent2"/>
            </a:solidFill>
            <a:prstDash val="solid"/>
          </a:ln>
        </p:spPr>
        <p:style>
          <a:lnRef idx="0">
            <a:schemeClr val="accent2"/>
          </a:lnRef>
          <a:fillRef idx="1">
            <a:schemeClr val="accent2"/>
          </a:fillRef>
          <a:effectRef idx="0">
            <a:schemeClr val="accent2"/>
          </a:effectRef>
          <a:fontRef idx="minor">
            <a:schemeClr val="lt1"/>
          </a:fontRef>
        </p:style>
      </p:cxnSp>
      <p:sp>
        <p:nvSpPr>
          <p:cNvPr id="13" name="Freeform 13"/>
          <p:cNvSpPr/>
          <p:nvPr/>
        </p:nvSpPr>
        <p:spPr>
          <a:xfrm>
            <a:off x="7368981" y="3947812"/>
            <a:ext cx="151723" cy="187422"/>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4" name="AutoShape 14"/>
          <p:cNvSpPr/>
          <p:nvPr/>
        </p:nvSpPr>
        <p:spPr>
          <a:xfrm>
            <a:off x="8373015" y="1454147"/>
            <a:ext cx="932011" cy="932011"/>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pic>
        <p:nvPicPr>
          <p:cNvPr id="15" name="Picture 15"/>
          <p:cNvPicPr>
            <a:picLocks noChangeAspect="1"/>
          </p:cNvPicPr>
          <p:nvPr/>
        </p:nvPicPr>
        <p:blipFill>
          <a:blip r:embed="rId3"/>
          <a:srcRect l="28958" r="28958"/>
          <a:stretch>
            <a:fillRect/>
          </a:stretch>
        </p:blipFill>
        <p:spPr>
          <a:xfrm>
            <a:off x="8741656" y="1393187"/>
            <a:ext cx="2231507" cy="2231507"/>
          </a:xfrm>
          <a:prstGeom prst="ellipse">
            <a:avLst/>
          </a:prstGeom>
        </p:spPr>
      </p:pic>
      <p:sp>
        <p:nvSpPr>
          <p:cNvPr id="16" name="TextBox 16"/>
          <p:cNvSpPr txBox="1"/>
          <p:nvPr/>
        </p:nvSpPr>
        <p:spPr>
          <a:xfrm>
            <a:off x="8373015" y="3829496"/>
            <a:ext cx="2409825" cy="447675"/>
          </a:xfrm>
          <a:prstGeom prst="rect">
            <a:avLst/>
          </a:prstGeom>
        </p:spPr>
        <p:txBody>
          <a:bodyPr vert="horz" wrap="square" lIns="114300" tIns="57150" rIns="114300" bIns="57150" rtlCol="0" anchor="t" anchorCtr="0">
            <a:spAutoFit/>
          </a:bodyPr>
          <a:lstStyle/>
          <a:p>
            <a:pPr>
              <a:lnSpc>
                <a:spcPct val="96000"/>
              </a:lnSpc>
            </a:pPr>
            <a:r>
              <a:rPr lang="en-US" sz="2025" b="1">
                <a:solidFill>
                  <a:schemeClr val="accent1"/>
                </a:solidFill>
                <a:latin typeface="微软雅黑" panose="020B0503020204020204" charset="-122"/>
                <a:ea typeface="微软雅黑" panose="020B0503020204020204" charset="-122"/>
                <a:cs typeface="微软雅黑" panose="020B0503020204020204" charset="-122"/>
              </a:rPr>
              <a:t>经济效益提升</a:t>
            </a:r>
            <a:endParaRPr lang="en-US" sz="2025" b="1">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17" name="Connector 17"/>
          <p:cNvCxnSpPr/>
          <p:nvPr/>
        </p:nvCxnSpPr>
        <p:spPr>
          <a:xfrm>
            <a:off x="8477928" y="4446335"/>
            <a:ext cx="2676821" cy="0"/>
          </a:xfrm>
          <a:prstGeom prst="line">
            <a:avLst/>
          </a:prstGeom>
          <a:ln w="9525">
            <a:solidFill>
              <a:schemeClr val="accent1">
                <a:lumMod val="75000"/>
              </a:schemeClr>
            </a:solidFill>
            <a:prstDash val="solid"/>
          </a:ln>
        </p:spPr>
        <p:style>
          <a:lnRef idx="0">
            <a:schemeClr val="accent1"/>
          </a:lnRef>
          <a:fillRef idx="1">
            <a:schemeClr val="accent1"/>
          </a:fillRef>
          <a:effectRef idx="0">
            <a:schemeClr val="accent1"/>
          </a:effectRef>
          <a:fontRef idx="minor">
            <a:schemeClr val="lt1"/>
          </a:fontRef>
        </p:style>
      </p:cxnSp>
      <p:cxnSp>
        <p:nvCxnSpPr>
          <p:cNvPr id="18" name="Connector 18"/>
          <p:cNvCxnSpPr/>
          <p:nvPr/>
        </p:nvCxnSpPr>
        <p:spPr>
          <a:xfrm>
            <a:off x="10952843" y="4041523"/>
            <a:ext cx="207264" cy="0"/>
          </a:xfrm>
          <a:prstGeom prst="line">
            <a:avLst/>
          </a:prstGeom>
          <a:ln w="38100">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id="19" name="Freeform 19"/>
          <p:cNvSpPr/>
          <p:nvPr/>
        </p:nvSpPr>
        <p:spPr>
          <a:xfrm>
            <a:off x="11070699" y="3947812"/>
            <a:ext cx="151723" cy="187422"/>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pic>
        <p:nvPicPr>
          <p:cNvPr id="20" name="Picture 20"/>
          <p:cNvPicPr>
            <a:picLocks noChangeAspect="1"/>
          </p:cNvPicPr>
          <p:nvPr/>
        </p:nvPicPr>
        <p:blipFill>
          <a:blip r:embed="rId4"/>
          <a:srcRect l="16675" r="16675"/>
          <a:stretch>
            <a:fillRect/>
          </a:stretch>
        </p:blipFill>
        <p:spPr>
          <a:xfrm>
            <a:off x="1358558" y="1454147"/>
            <a:ext cx="2231507" cy="2231507"/>
          </a:xfrm>
          <a:prstGeom prst="ellipse">
            <a:avLst/>
          </a:prstGeom>
        </p:spPr>
      </p:pic>
      <p:sp>
        <p:nvSpPr>
          <p:cNvPr id="21" name="TextBox 21"/>
          <p:cNvSpPr txBox="1"/>
          <p:nvPr/>
        </p:nvSpPr>
        <p:spPr>
          <a:xfrm>
            <a:off x="4671297" y="4677159"/>
            <a:ext cx="2409825" cy="1047750"/>
          </a:xfrm>
          <a:prstGeom prst="rect">
            <a:avLst/>
          </a:prstGeom>
        </p:spPr>
        <p:txBody>
          <a:bodyPr vert="horz" wrap="square" lIns="114300" tIns="57150" rIns="114300" bIns="57150" rtlCol="0" anchor="t" anchorCtr="0">
            <a:spAutoFit/>
          </a:bodyPr>
          <a:lstStyle/>
          <a:p>
            <a:pPr algn="just">
              <a:lnSpc>
                <a:spcPct val="96000"/>
              </a:lnSpc>
            </a:pPr>
            <a:r>
              <a:rPr lang="en-US" sz="1500">
                <a:solidFill>
                  <a:schemeClr val="dk1"/>
                </a:solidFill>
                <a:latin typeface="微软雅黑" panose="020B0503020204020204" charset="-122"/>
                <a:ea typeface="微软雅黑" panose="020B0503020204020204" charset="-122"/>
                <a:cs typeface="微软雅黑" panose="020B0503020204020204" charset="-122"/>
              </a:rPr>
              <a:t>随着森林覆盖率的提高，塞罕坝的生态环境得到了明显改善，生物多样性增加，水土保持能力增强。</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22" name="TextBox 22"/>
          <p:cNvSpPr txBox="1"/>
          <p:nvPr/>
        </p:nvSpPr>
        <p:spPr>
          <a:xfrm>
            <a:off x="8373015" y="4677159"/>
            <a:ext cx="2409825" cy="1047750"/>
          </a:xfrm>
          <a:prstGeom prst="rect">
            <a:avLst/>
          </a:prstGeom>
        </p:spPr>
        <p:txBody>
          <a:bodyPr vert="horz" wrap="square" lIns="114300" tIns="57150" rIns="114300" bIns="57150" rtlCol="0" anchor="t" anchorCtr="0">
            <a:spAutoFit/>
          </a:bodyPr>
          <a:lstStyle/>
          <a:p>
            <a:pPr algn="just">
              <a:lnSpc>
                <a:spcPct val="96000"/>
              </a:lnSpc>
            </a:pPr>
            <a:r>
              <a:rPr lang="en-US" sz="1500">
                <a:solidFill>
                  <a:schemeClr val="dk1"/>
                </a:solidFill>
                <a:latin typeface="微软雅黑" panose="020B0503020204020204" charset="-122"/>
                <a:ea typeface="微软雅黑" panose="020B0503020204020204" charset="-122"/>
                <a:cs typeface="微软雅黑" panose="020B0503020204020204" charset="-122"/>
              </a:rPr>
              <a:t>治沙工作不仅改善了生态环境，还带来了明显的经济效益，如林业产业的发展、旅游业的繁荣等。</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23" name="TextBox 23"/>
          <p:cNvSpPr txBox="1"/>
          <p:nvPr/>
        </p:nvSpPr>
        <p:spPr>
          <a:xfrm>
            <a:off x="8392065" y="1604894"/>
            <a:ext cx="581025" cy="457200"/>
          </a:xfrm>
          <a:prstGeom prst="rect">
            <a:avLst/>
          </a:prstGeom>
        </p:spPr>
        <p:txBody>
          <a:bodyPr vert="horz" wrap="square" lIns="114300" tIns="57150" rIns="114300" bIns="57150" rtlCol="0" anchor="ctr" anchorCtr="1">
            <a:spAutoFit/>
          </a:bodyPr>
          <a:lstStyle/>
          <a:p>
            <a:pPr algn="ctr">
              <a:lnSpc>
                <a:spcPct val="100000"/>
              </a:lnSpc>
              <a:spcBef>
                <a:spcPts val="450"/>
              </a:spcBef>
            </a:pPr>
            <a:r>
              <a:rPr lang="en-US" sz="2025" b="1">
                <a:solidFill>
                  <a:srgbClr val="FFFFFF"/>
                </a:solidFill>
                <a:latin typeface="微软雅黑" panose="020B0503020204020204" charset="-122"/>
                <a:ea typeface="微软雅黑" panose="020B0503020204020204" charset="-122"/>
                <a:cs typeface="微软雅黑" panose="020B0503020204020204" charset="-122"/>
              </a:rPr>
              <a:t>03</a:t>
            </a:r>
            <a:endParaRPr lang="en-US" sz="202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24" name="TextBox 24"/>
          <p:cNvSpPr txBox="1"/>
          <p:nvPr/>
        </p:nvSpPr>
        <p:spPr>
          <a:xfrm>
            <a:off x="4690347" y="1604894"/>
            <a:ext cx="578298" cy="437007"/>
          </a:xfrm>
          <a:prstGeom prst="rect">
            <a:avLst/>
          </a:prstGeom>
        </p:spPr>
        <p:txBody>
          <a:bodyPr vert="horz" wrap="square" lIns="114300" tIns="57150" rIns="114300" bIns="57150" rtlCol="0" anchor="ctr" anchorCtr="1">
            <a:spAutoFit/>
          </a:bodyPr>
          <a:lstStyle/>
          <a:p>
            <a:pPr>
              <a:lnSpc>
                <a:spcPct val="100000"/>
              </a:lnSpc>
              <a:spcBef>
                <a:spcPts val="450"/>
              </a:spcBef>
            </a:pPr>
            <a:r>
              <a:rPr lang="en-US" sz="2025" b="1">
                <a:solidFill>
                  <a:srgbClr val="FFFFFF"/>
                </a:solidFill>
                <a:latin typeface="微软雅黑" panose="020B0503020204020204" charset="-122"/>
                <a:ea typeface="微软雅黑" panose="020B0503020204020204" charset="-122"/>
                <a:cs typeface="微软雅黑" panose="020B0503020204020204" charset="-122"/>
              </a:rPr>
              <a:t>02</a:t>
            </a:r>
            <a:endParaRPr lang="en-US" sz="202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25" name="TextBox 25"/>
          <p:cNvSpPr txBox="1"/>
          <p:nvPr/>
        </p:nvSpPr>
        <p:spPr>
          <a:xfrm>
            <a:off x="980564" y="1604894"/>
            <a:ext cx="581025" cy="457200"/>
          </a:xfrm>
          <a:prstGeom prst="rect">
            <a:avLst/>
          </a:prstGeom>
        </p:spPr>
        <p:txBody>
          <a:bodyPr vert="horz" wrap="square" lIns="114300" tIns="57150" rIns="114300" bIns="57150" rtlCol="0" anchor="ctr" anchorCtr="1">
            <a:spAutoFit/>
          </a:bodyPr>
          <a:lstStyle/>
          <a:p>
            <a:pPr algn="ctr">
              <a:lnSpc>
                <a:spcPct val="100000"/>
              </a:lnSpc>
              <a:spcBef>
                <a:spcPts val="450"/>
              </a:spcBef>
            </a:pPr>
            <a:r>
              <a:rPr lang="en-US" sz="2025" b="1">
                <a:solidFill>
                  <a:srgbClr val="FFFFFF"/>
                </a:solidFill>
                <a:latin typeface="微软雅黑" panose="020B0503020204020204" charset="-122"/>
                <a:ea typeface="微软雅黑" panose="020B0503020204020204" charset="-122"/>
                <a:cs typeface="微软雅黑" panose="020B0503020204020204" charset="-122"/>
              </a:rPr>
              <a:t>01</a:t>
            </a:r>
            <a:endParaRPr lang="en-US" sz="2025" b="1">
              <a:solidFill>
                <a:srgbClr val="FFFFFF"/>
              </a:solidFill>
              <a:latin typeface="微软雅黑" panose="020B0503020204020204" charset="-122"/>
              <a:ea typeface="微软雅黑" panose="020B0503020204020204" charset="-122"/>
              <a:cs typeface="微软雅黑" panose="020B0503020204020204" charset="-122"/>
            </a:endParaRPr>
          </a:p>
        </p:txBody>
      </p:sp>
      <p:grpSp>
        <p:nvGrpSpPr>
          <p:cNvPr id="26" name="Group 26"/>
          <p:cNvGrpSpPr/>
          <p:nvPr/>
        </p:nvGrpSpPr>
        <p:grpSpPr>
          <a:xfrm>
            <a:off x="454963" y="93878"/>
            <a:ext cx="10641129" cy="914400"/>
            <a:chOff x="454963" y="93878"/>
            <a:chExt cx="10641129" cy="914400"/>
          </a:xfrm>
        </p:grpSpPr>
        <p:sp>
          <p:nvSpPr>
            <p:cNvPr id="27" name="AutoShape 27"/>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43" name="AutoShape 43"/>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4" name="AutoShape 44"/>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5" name="AutoShape 45"/>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6" name="AutoShape 46"/>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7" name="TextBox 47"/>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治沙成果展示</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316129" y="1918692"/>
            <a:ext cx="2109431" cy="3312038"/>
          </a:xfrm>
          <a:prstGeom prst="roundRect">
            <a:avLst>
              <a:gd name="adj" fmla="val 2657"/>
            </a:avLst>
          </a:prstGeom>
          <a:ln w="23812">
            <a:solidFill>
              <a:schemeClr val="accent1">
                <a:alpha val="100000"/>
              </a:schemeClr>
            </a:solidFill>
            <a:prstDash val="solid"/>
          </a:ln>
        </p:spPr>
        <p:style>
          <a:lnRef idx="0">
            <a:schemeClr val="accent1"/>
          </a:lnRef>
          <a:fillRef idx="1">
            <a:schemeClr val="accent1"/>
          </a:fillRef>
          <a:effectRef idx="0">
            <a:schemeClr val="accent1"/>
          </a:effectRef>
          <a:fontRef idx="minor">
            <a:schemeClr val="lt1"/>
          </a:fontRef>
        </p:style>
      </p:sp>
      <p:sp>
        <p:nvSpPr>
          <p:cNvPr id="3" name="AutoShape 3"/>
          <p:cNvSpPr/>
          <p:nvPr/>
        </p:nvSpPr>
        <p:spPr>
          <a:xfrm>
            <a:off x="8772777" y="1918692"/>
            <a:ext cx="2109431" cy="3312038"/>
          </a:xfrm>
          <a:prstGeom prst="roundRect">
            <a:avLst>
              <a:gd name="adj" fmla="val 2657"/>
            </a:avLst>
          </a:prstGeom>
          <a:ln w="23812">
            <a:solidFill>
              <a:schemeClr val="accent2">
                <a:alpha val="100000"/>
              </a:schemeClr>
            </a:solidFill>
            <a:prstDash val="solid"/>
          </a:ln>
        </p:spPr>
        <p:style>
          <a:lnRef idx="0">
            <a:schemeClr val="accent2"/>
          </a:lnRef>
          <a:fillRef idx="1">
            <a:schemeClr val="accent2"/>
          </a:fillRef>
          <a:effectRef idx="0">
            <a:schemeClr val="accent2"/>
          </a:effectRef>
          <a:fontRef idx="minor">
            <a:schemeClr val="lt1"/>
          </a:fontRef>
        </p:style>
      </p:sp>
      <p:sp>
        <p:nvSpPr>
          <p:cNvPr id="4" name="AutoShape 4"/>
          <p:cNvSpPr/>
          <p:nvPr/>
        </p:nvSpPr>
        <p:spPr>
          <a:xfrm>
            <a:off x="6287228" y="1918692"/>
            <a:ext cx="2109431" cy="3312038"/>
          </a:xfrm>
          <a:prstGeom prst="roundRect">
            <a:avLst>
              <a:gd name="adj" fmla="val 2657"/>
            </a:avLst>
          </a:prstGeom>
          <a:ln w="23812">
            <a:solidFill>
              <a:schemeClr val="accent1">
                <a:alpha val="100000"/>
              </a:schemeClr>
            </a:solidFill>
            <a:prstDash val="solid"/>
          </a:ln>
        </p:spPr>
        <p:style>
          <a:lnRef idx="0">
            <a:schemeClr val="accent1"/>
          </a:lnRef>
          <a:fillRef idx="1">
            <a:schemeClr val="accent1"/>
          </a:fillRef>
          <a:effectRef idx="0">
            <a:schemeClr val="accent1"/>
          </a:effectRef>
          <a:fontRef idx="minor">
            <a:schemeClr val="lt1"/>
          </a:fontRef>
        </p:style>
      </p:sp>
      <p:sp>
        <p:nvSpPr>
          <p:cNvPr id="5" name="AutoShape 5"/>
          <p:cNvSpPr/>
          <p:nvPr/>
        </p:nvSpPr>
        <p:spPr>
          <a:xfrm>
            <a:off x="3801679" y="1918692"/>
            <a:ext cx="2109431" cy="3312038"/>
          </a:xfrm>
          <a:prstGeom prst="roundRect">
            <a:avLst>
              <a:gd name="adj" fmla="val 2657"/>
            </a:avLst>
          </a:prstGeom>
          <a:ln w="23812">
            <a:solidFill>
              <a:schemeClr val="accent2">
                <a:alpha val="100000"/>
              </a:schemeClr>
            </a:solidFill>
            <a:prstDash val="solid"/>
          </a:ln>
        </p:spPr>
        <p:style>
          <a:lnRef idx="0">
            <a:schemeClr val="accent2"/>
          </a:lnRef>
          <a:fillRef idx="1">
            <a:schemeClr val="accent2"/>
          </a:fillRef>
          <a:effectRef idx="0">
            <a:schemeClr val="accent2"/>
          </a:effectRef>
          <a:fontRef idx="minor">
            <a:schemeClr val="lt1"/>
          </a:fontRef>
        </p:style>
      </p:sp>
      <p:sp>
        <p:nvSpPr>
          <p:cNvPr id="6" name="Freeform 6"/>
          <p:cNvSpPr/>
          <p:nvPr/>
        </p:nvSpPr>
        <p:spPr>
          <a:xfrm>
            <a:off x="1316129" y="1918692"/>
            <a:ext cx="2109431" cy="1073582"/>
          </a:xfrm>
          <a:custGeom>
            <a:avLst/>
            <a:gdLst/>
            <a:ahLst/>
            <a:cxnLst/>
            <a:rect l="l" t="t" r="r" b="b"/>
            <a:pathLst>
              <a:path w="2200939" h="1119815">
                <a:moveTo>
                  <a:pt x="58479" y="0"/>
                </a:moveTo>
                <a:lnTo>
                  <a:pt x="2142460" y="0"/>
                </a:lnTo>
                <a:cubicBezTo>
                  <a:pt x="2174757" y="0"/>
                  <a:pt x="2200939" y="26182"/>
                  <a:pt x="2200939" y="58479"/>
                </a:cubicBezTo>
                <a:lnTo>
                  <a:pt x="2200939" y="935665"/>
                </a:lnTo>
                <a:lnTo>
                  <a:pt x="532651" y="935665"/>
                </a:lnTo>
                <a:lnTo>
                  <a:pt x="240413" y="1119815"/>
                </a:lnTo>
                <a:lnTo>
                  <a:pt x="240413" y="935665"/>
                </a:lnTo>
                <a:lnTo>
                  <a:pt x="0" y="935665"/>
                </a:lnTo>
                <a:lnTo>
                  <a:pt x="0" y="58479"/>
                </a:lnTo>
                <a:cubicBezTo>
                  <a:pt x="0" y="26182"/>
                  <a:pt x="26182" y="0"/>
                  <a:pt x="58479" y="0"/>
                </a:cubicBez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7" name="Freeform 7"/>
          <p:cNvSpPr/>
          <p:nvPr/>
        </p:nvSpPr>
        <p:spPr>
          <a:xfrm>
            <a:off x="3801679" y="1918692"/>
            <a:ext cx="2109431" cy="1073582"/>
          </a:xfrm>
          <a:custGeom>
            <a:avLst/>
            <a:gdLst/>
            <a:ahLst/>
            <a:cxnLst/>
            <a:rect l="l" t="t" r="r" b="b"/>
            <a:pathLst>
              <a:path w="2200939" h="1119815">
                <a:moveTo>
                  <a:pt x="58479" y="0"/>
                </a:moveTo>
                <a:lnTo>
                  <a:pt x="2142460" y="0"/>
                </a:lnTo>
                <a:cubicBezTo>
                  <a:pt x="2174757" y="0"/>
                  <a:pt x="2200939" y="26182"/>
                  <a:pt x="2200939" y="58479"/>
                </a:cubicBezTo>
                <a:lnTo>
                  <a:pt x="2200939" y="935665"/>
                </a:lnTo>
                <a:lnTo>
                  <a:pt x="532651" y="935665"/>
                </a:lnTo>
                <a:lnTo>
                  <a:pt x="240413" y="1119815"/>
                </a:lnTo>
                <a:lnTo>
                  <a:pt x="240413" y="935665"/>
                </a:lnTo>
                <a:lnTo>
                  <a:pt x="0" y="935665"/>
                </a:lnTo>
                <a:lnTo>
                  <a:pt x="0" y="58479"/>
                </a:lnTo>
                <a:cubicBezTo>
                  <a:pt x="0" y="26182"/>
                  <a:pt x="26182" y="0"/>
                  <a:pt x="58479" y="0"/>
                </a:cubicBezTo>
                <a:close/>
              </a:path>
            </a:pathLst>
          </a:cu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8" name="Freeform 8"/>
          <p:cNvSpPr/>
          <p:nvPr/>
        </p:nvSpPr>
        <p:spPr>
          <a:xfrm>
            <a:off x="6287228" y="1918692"/>
            <a:ext cx="2109431" cy="1073582"/>
          </a:xfrm>
          <a:custGeom>
            <a:avLst/>
            <a:gdLst/>
            <a:ahLst/>
            <a:cxnLst/>
            <a:rect l="l" t="t" r="r" b="b"/>
            <a:pathLst>
              <a:path w="2200939" h="1119815">
                <a:moveTo>
                  <a:pt x="58479" y="0"/>
                </a:moveTo>
                <a:lnTo>
                  <a:pt x="2142460" y="0"/>
                </a:lnTo>
                <a:cubicBezTo>
                  <a:pt x="2174757" y="0"/>
                  <a:pt x="2200939" y="26182"/>
                  <a:pt x="2200939" y="58479"/>
                </a:cubicBezTo>
                <a:lnTo>
                  <a:pt x="2200939" y="935665"/>
                </a:lnTo>
                <a:lnTo>
                  <a:pt x="532651" y="935665"/>
                </a:lnTo>
                <a:lnTo>
                  <a:pt x="240413" y="1119815"/>
                </a:lnTo>
                <a:lnTo>
                  <a:pt x="240413" y="935665"/>
                </a:lnTo>
                <a:lnTo>
                  <a:pt x="0" y="935665"/>
                </a:lnTo>
                <a:lnTo>
                  <a:pt x="0" y="58479"/>
                </a:lnTo>
                <a:cubicBezTo>
                  <a:pt x="0" y="26182"/>
                  <a:pt x="26182" y="0"/>
                  <a:pt x="58479" y="0"/>
                </a:cubicBez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9" name="Freeform 9"/>
          <p:cNvSpPr/>
          <p:nvPr/>
        </p:nvSpPr>
        <p:spPr>
          <a:xfrm>
            <a:off x="8772777" y="1918692"/>
            <a:ext cx="2109431" cy="1073582"/>
          </a:xfrm>
          <a:custGeom>
            <a:avLst/>
            <a:gdLst/>
            <a:ahLst/>
            <a:cxnLst/>
            <a:rect l="l" t="t" r="r" b="b"/>
            <a:pathLst>
              <a:path w="2200939" h="1119815">
                <a:moveTo>
                  <a:pt x="58479" y="0"/>
                </a:moveTo>
                <a:lnTo>
                  <a:pt x="2142460" y="0"/>
                </a:lnTo>
                <a:cubicBezTo>
                  <a:pt x="2174757" y="0"/>
                  <a:pt x="2200939" y="26182"/>
                  <a:pt x="2200939" y="58479"/>
                </a:cubicBezTo>
                <a:lnTo>
                  <a:pt x="2200939" y="935665"/>
                </a:lnTo>
                <a:lnTo>
                  <a:pt x="532651" y="935665"/>
                </a:lnTo>
                <a:lnTo>
                  <a:pt x="240413" y="1119815"/>
                </a:lnTo>
                <a:lnTo>
                  <a:pt x="240413" y="935665"/>
                </a:lnTo>
                <a:lnTo>
                  <a:pt x="0" y="935665"/>
                </a:lnTo>
                <a:lnTo>
                  <a:pt x="0" y="58479"/>
                </a:lnTo>
                <a:cubicBezTo>
                  <a:pt x="0" y="26182"/>
                  <a:pt x="26182" y="0"/>
                  <a:pt x="58479" y="0"/>
                </a:cubicBezTo>
                <a:close/>
              </a:path>
            </a:pathLst>
          </a:cu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0" name="AutoShape 10"/>
          <p:cNvSpPr/>
          <p:nvPr/>
        </p:nvSpPr>
        <p:spPr>
          <a:xfrm>
            <a:off x="1314687" y="2010008"/>
            <a:ext cx="2110874" cy="732795"/>
          </a:xfrm>
          <a:prstGeom prst="rect">
            <a:avLst/>
          </a:prstGeom>
        </p:spPr>
        <p:txBody>
          <a:bodyPr wrap="square" lIns="95250" tIns="47625" rIns="95250" bIns="47625" rtlCol="0" anchor="t" anchorCtr="0">
            <a:noAutofit/>
          </a:bodyPr>
          <a:lstStyle/>
          <a:p>
            <a:pPr algn="r">
              <a:spcBef>
                <a:spcPts val="375"/>
              </a:spcBef>
              <a:defRPr/>
            </a:pPr>
            <a:r>
              <a:rPr lang="en-US" sz="4050" b="1">
                <a:solidFill>
                  <a:srgbClr val="FFFFFF"/>
                </a:solidFill>
                <a:latin typeface="微软雅黑" panose="020B0503020204020204" charset="-122"/>
                <a:ea typeface="微软雅黑" panose="020B0503020204020204" charset="-122"/>
                <a:cs typeface="微软雅黑" panose="020B0503020204020204" charset="-122"/>
              </a:rPr>
              <a:t>01</a:t>
            </a:r>
            <a:endParaRPr lang="en-US" sz="1100"/>
          </a:p>
        </p:txBody>
      </p:sp>
      <p:sp>
        <p:nvSpPr>
          <p:cNvPr id="11" name="AutoShape 11"/>
          <p:cNvSpPr/>
          <p:nvPr/>
        </p:nvSpPr>
        <p:spPr>
          <a:xfrm>
            <a:off x="3801679" y="2039805"/>
            <a:ext cx="2110874" cy="732795"/>
          </a:xfrm>
          <a:prstGeom prst="rect">
            <a:avLst/>
          </a:prstGeom>
        </p:spPr>
        <p:txBody>
          <a:bodyPr wrap="square" lIns="95250" tIns="47625" rIns="95250" bIns="47625" rtlCol="0" anchor="t" anchorCtr="0">
            <a:noAutofit/>
          </a:bodyPr>
          <a:lstStyle/>
          <a:p>
            <a:pPr algn="r">
              <a:spcBef>
                <a:spcPts val="375"/>
              </a:spcBef>
              <a:defRPr/>
            </a:pPr>
            <a:r>
              <a:rPr lang="en-US" sz="4050" b="1">
                <a:solidFill>
                  <a:srgbClr val="FFFFFF"/>
                </a:solidFill>
                <a:latin typeface="微软雅黑" panose="020B0503020204020204" charset="-122"/>
                <a:ea typeface="微软雅黑" panose="020B0503020204020204" charset="-122"/>
                <a:cs typeface="微软雅黑" panose="020B0503020204020204" charset="-122"/>
              </a:rPr>
              <a:t>02</a:t>
            </a:r>
            <a:endParaRPr lang="en-US" sz="1100"/>
          </a:p>
        </p:txBody>
      </p:sp>
      <p:sp>
        <p:nvSpPr>
          <p:cNvPr id="12" name="AutoShape 12"/>
          <p:cNvSpPr/>
          <p:nvPr/>
        </p:nvSpPr>
        <p:spPr>
          <a:xfrm>
            <a:off x="6276655" y="2039805"/>
            <a:ext cx="2110874" cy="732795"/>
          </a:xfrm>
          <a:prstGeom prst="rect">
            <a:avLst/>
          </a:prstGeom>
        </p:spPr>
        <p:txBody>
          <a:bodyPr wrap="square" lIns="95250" tIns="47625" rIns="95250" bIns="47625" rtlCol="0" anchor="t" anchorCtr="0">
            <a:noAutofit/>
          </a:bodyPr>
          <a:lstStyle/>
          <a:p>
            <a:pPr algn="r">
              <a:spcBef>
                <a:spcPts val="375"/>
              </a:spcBef>
              <a:defRPr/>
            </a:pPr>
            <a:r>
              <a:rPr lang="en-US" sz="4050" b="1">
                <a:solidFill>
                  <a:srgbClr val="FFFFFF"/>
                </a:solidFill>
                <a:latin typeface="微软雅黑" panose="020B0503020204020204" charset="-122"/>
                <a:ea typeface="微软雅黑" panose="020B0503020204020204" charset="-122"/>
                <a:cs typeface="微软雅黑" panose="020B0503020204020204" charset="-122"/>
              </a:rPr>
              <a:t>03</a:t>
            </a:r>
            <a:endParaRPr lang="en-US" sz="1100"/>
          </a:p>
        </p:txBody>
      </p:sp>
      <p:sp>
        <p:nvSpPr>
          <p:cNvPr id="13" name="AutoShape 13"/>
          <p:cNvSpPr/>
          <p:nvPr/>
        </p:nvSpPr>
        <p:spPr>
          <a:xfrm>
            <a:off x="8772777" y="2039805"/>
            <a:ext cx="2110874" cy="732795"/>
          </a:xfrm>
          <a:prstGeom prst="rect">
            <a:avLst/>
          </a:prstGeom>
        </p:spPr>
        <p:txBody>
          <a:bodyPr wrap="square" lIns="95250" tIns="47625" rIns="95250" bIns="47625" rtlCol="0" anchor="t" anchorCtr="0">
            <a:noAutofit/>
          </a:bodyPr>
          <a:lstStyle/>
          <a:p>
            <a:pPr algn="r">
              <a:spcBef>
                <a:spcPts val="375"/>
              </a:spcBef>
              <a:defRPr/>
            </a:pPr>
            <a:r>
              <a:rPr lang="en-US" sz="4050" b="1">
                <a:solidFill>
                  <a:srgbClr val="FFFFFF"/>
                </a:solidFill>
                <a:latin typeface="微软雅黑" panose="020B0503020204020204" charset="-122"/>
                <a:ea typeface="微软雅黑" panose="020B0503020204020204" charset="-122"/>
                <a:cs typeface="微软雅黑" panose="020B0503020204020204" charset="-122"/>
              </a:rPr>
              <a:t>04</a:t>
            </a:r>
            <a:endParaRPr lang="en-US" sz="1100"/>
          </a:p>
        </p:txBody>
      </p:sp>
      <p:sp>
        <p:nvSpPr>
          <p:cNvPr id="14" name="AutoShape 14"/>
          <p:cNvSpPr/>
          <p:nvPr/>
        </p:nvSpPr>
        <p:spPr>
          <a:xfrm>
            <a:off x="1396520" y="3463569"/>
            <a:ext cx="1950720" cy="1658112"/>
          </a:xfrm>
          <a:prstGeom prst="rect">
            <a:avLst/>
          </a:prstGeom>
        </p:spPr>
        <p:txBody>
          <a:bodyPr wrap="square" lIns="95250" tIns="95250" rIns="47625" bIns="95250" rtlCol="0" anchor="t" anchorCtr="0">
            <a:noAutofit/>
          </a:bodyPr>
          <a:lstStyle/>
          <a:p>
            <a:pPr algn="l">
              <a:lnSpc>
                <a:spcPct val="150000"/>
              </a:lnSpc>
              <a:spcBef>
                <a:spcPts val="375"/>
              </a:spcBef>
              <a:defRPr/>
            </a:pPr>
            <a:r>
              <a:rPr lang="en-US" sz="1500">
                <a:solidFill>
                  <a:schemeClr val="dk1"/>
                </a:solidFill>
                <a:latin typeface="微软雅黑" panose="020B0503020204020204" charset="-122"/>
                <a:ea typeface="微软雅黑" panose="020B0503020204020204" charset="-122"/>
                <a:cs typeface="微软雅黑" panose="020B0503020204020204" charset="-122"/>
              </a:rPr>
              <a:t>政府在治沙过程中发挥了主导作用，提供了政策支持和资金保障。</a:t>
            </a:r>
            <a:endParaRPr lang="en-US" sz="1100"/>
          </a:p>
        </p:txBody>
      </p:sp>
      <p:sp>
        <p:nvSpPr>
          <p:cNvPr id="15" name="AutoShape 15"/>
          <p:cNvSpPr/>
          <p:nvPr/>
        </p:nvSpPr>
        <p:spPr>
          <a:xfrm>
            <a:off x="1316129" y="3011285"/>
            <a:ext cx="2109431" cy="439617"/>
          </a:xfrm>
          <a:prstGeom prst="rect">
            <a:avLst/>
          </a:prstGeom>
        </p:spPr>
        <p:txBody>
          <a:bodyPr wrap="square" lIns="95250" tIns="95250" rIns="47625" bIns="95250" rtlCol="0" anchor="t" anchorCtr="0">
            <a:noAutofit/>
          </a:bodyPr>
          <a:lstStyle/>
          <a:p>
            <a:pPr algn="ctr">
              <a:spcBef>
                <a:spcPts val="375"/>
              </a:spcBef>
              <a:defRPr/>
            </a:pPr>
            <a:r>
              <a:rPr lang="en-US" sz="2025" b="1">
                <a:solidFill>
                  <a:schemeClr val="accent1"/>
                </a:solidFill>
                <a:latin typeface="微软雅黑" panose="020B0503020204020204" charset="-122"/>
                <a:ea typeface="微软雅黑" panose="020B0503020204020204" charset="-122"/>
                <a:cs typeface="微软雅黑" panose="020B0503020204020204" charset="-122"/>
              </a:rPr>
              <a:t>政府主导</a:t>
            </a:r>
            <a:endParaRPr lang="en-US" sz="1100"/>
          </a:p>
        </p:txBody>
      </p:sp>
      <p:sp>
        <p:nvSpPr>
          <p:cNvPr id="16" name="AutoShape 16"/>
          <p:cNvSpPr/>
          <p:nvPr/>
        </p:nvSpPr>
        <p:spPr>
          <a:xfrm>
            <a:off x="3882070" y="3444558"/>
            <a:ext cx="1950720" cy="1658112"/>
          </a:xfrm>
          <a:prstGeom prst="rect">
            <a:avLst/>
          </a:prstGeom>
        </p:spPr>
        <p:txBody>
          <a:bodyPr wrap="square" lIns="95250" tIns="95250" rIns="47625" bIns="95250" rtlCol="0" anchor="t" anchorCtr="0">
            <a:noAutofit/>
          </a:bodyPr>
          <a:lstStyle/>
          <a:p>
            <a:pPr algn="l">
              <a:lnSpc>
                <a:spcPct val="150000"/>
              </a:lnSpc>
              <a:spcBef>
                <a:spcPts val="375"/>
              </a:spcBef>
              <a:defRPr/>
            </a:pPr>
            <a:r>
              <a:rPr lang="en-US" sz="1500">
                <a:solidFill>
                  <a:schemeClr val="dk1"/>
                </a:solidFill>
                <a:latin typeface="微软雅黑" panose="020B0503020204020204" charset="-122"/>
                <a:ea typeface="微软雅黑" panose="020B0503020204020204" charset="-122"/>
                <a:cs typeface="微软雅黑" panose="020B0503020204020204" charset="-122"/>
              </a:rPr>
              <a:t>采用科学的方法进行治沙，如选择适宜的树种、采用先进的造林技术等。</a:t>
            </a:r>
            <a:endParaRPr lang="en-US" sz="1100"/>
          </a:p>
        </p:txBody>
      </p:sp>
      <p:sp>
        <p:nvSpPr>
          <p:cNvPr id="17" name="AutoShape 17"/>
          <p:cNvSpPr/>
          <p:nvPr/>
        </p:nvSpPr>
        <p:spPr>
          <a:xfrm>
            <a:off x="3801679" y="2992274"/>
            <a:ext cx="2110874" cy="439617"/>
          </a:xfrm>
          <a:prstGeom prst="rect">
            <a:avLst/>
          </a:prstGeom>
        </p:spPr>
        <p:txBody>
          <a:bodyPr wrap="square" lIns="95250" tIns="95250" rIns="47625" bIns="95250" rtlCol="0" anchor="t" anchorCtr="0">
            <a:noAutofit/>
          </a:bodyPr>
          <a:lstStyle/>
          <a:p>
            <a:pPr algn="ctr">
              <a:spcBef>
                <a:spcPts val="375"/>
              </a:spcBef>
              <a:defRPr/>
            </a:pPr>
            <a:r>
              <a:rPr lang="en-US" sz="2025" b="1">
                <a:solidFill>
                  <a:schemeClr val="accent1"/>
                </a:solidFill>
                <a:latin typeface="微软雅黑" panose="020B0503020204020204" charset="-122"/>
                <a:ea typeface="微软雅黑" panose="020B0503020204020204" charset="-122"/>
                <a:cs typeface="微软雅黑" panose="020B0503020204020204" charset="-122"/>
              </a:rPr>
              <a:t>科学治理</a:t>
            </a:r>
            <a:endParaRPr lang="en-US" sz="1100"/>
          </a:p>
        </p:txBody>
      </p:sp>
      <p:sp>
        <p:nvSpPr>
          <p:cNvPr id="18" name="AutoShape 18"/>
          <p:cNvSpPr/>
          <p:nvPr/>
        </p:nvSpPr>
        <p:spPr>
          <a:xfrm>
            <a:off x="6358113" y="3444558"/>
            <a:ext cx="1950720" cy="1658112"/>
          </a:xfrm>
          <a:prstGeom prst="rect">
            <a:avLst/>
          </a:prstGeom>
        </p:spPr>
        <p:txBody>
          <a:bodyPr wrap="square" lIns="95250" tIns="95250" rIns="47625" bIns="95250" rtlCol="0" anchor="t" anchorCtr="0">
            <a:noAutofit/>
          </a:bodyPr>
          <a:lstStyle/>
          <a:p>
            <a:pPr algn="l">
              <a:lnSpc>
                <a:spcPct val="150000"/>
              </a:lnSpc>
              <a:spcBef>
                <a:spcPts val="375"/>
              </a:spcBef>
              <a:defRPr/>
            </a:pPr>
            <a:r>
              <a:rPr lang="en-US" sz="1500">
                <a:solidFill>
                  <a:schemeClr val="dk1"/>
                </a:solidFill>
                <a:latin typeface="微软雅黑" panose="020B0503020204020204" charset="-122"/>
                <a:ea typeface="微软雅黑" panose="020B0503020204020204" charset="-122"/>
                <a:cs typeface="微软雅黑" panose="020B0503020204020204" charset="-122"/>
              </a:rPr>
              <a:t>广泛动员社会力量参与治沙工作，提高公众的环保意识。</a:t>
            </a:r>
            <a:endParaRPr lang="en-US" sz="1100"/>
          </a:p>
        </p:txBody>
      </p:sp>
      <p:sp>
        <p:nvSpPr>
          <p:cNvPr id="19" name="AutoShape 19"/>
          <p:cNvSpPr/>
          <p:nvPr/>
        </p:nvSpPr>
        <p:spPr>
          <a:xfrm>
            <a:off x="6287228" y="2992274"/>
            <a:ext cx="2109431" cy="439617"/>
          </a:xfrm>
          <a:prstGeom prst="rect">
            <a:avLst/>
          </a:prstGeom>
        </p:spPr>
        <p:txBody>
          <a:bodyPr wrap="square" lIns="95250" tIns="95250" rIns="47625" bIns="95250" rtlCol="0" anchor="t" anchorCtr="0">
            <a:noAutofit/>
          </a:bodyPr>
          <a:lstStyle/>
          <a:p>
            <a:pPr algn="ctr">
              <a:spcBef>
                <a:spcPts val="375"/>
              </a:spcBef>
              <a:defRPr/>
            </a:pPr>
            <a:r>
              <a:rPr lang="en-US" sz="2025" b="1">
                <a:solidFill>
                  <a:schemeClr val="accent1"/>
                </a:solidFill>
                <a:latin typeface="微软雅黑" panose="020B0503020204020204" charset="-122"/>
                <a:ea typeface="微软雅黑" panose="020B0503020204020204" charset="-122"/>
                <a:cs typeface="微软雅黑" panose="020B0503020204020204" charset="-122"/>
              </a:rPr>
              <a:t>公众参与</a:t>
            </a:r>
            <a:endParaRPr lang="en-US" sz="1100"/>
          </a:p>
        </p:txBody>
      </p:sp>
      <p:sp>
        <p:nvSpPr>
          <p:cNvPr id="20" name="AutoShape 20"/>
          <p:cNvSpPr/>
          <p:nvPr/>
        </p:nvSpPr>
        <p:spPr>
          <a:xfrm>
            <a:off x="8843662" y="3444558"/>
            <a:ext cx="1950720" cy="1658112"/>
          </a:xfrm>
          <a:prstGeom prst="rect">
            <a:avLst/>
          </a:prstGeom>
        </p:spPr>
        <p:txBody>
          <a:bodyPr wrap="square" lIns="95250" tIns="95250" rIns="47625" bIns="95250" rtlCol="0" anchor="t" anchorCtr="0">
            <a:noAutofit/>
          </a:bodyPr>
          <a:lstStyle/>
          <a:p>
            <a:pPr algn="l">
              <a:lnSpc>
                <a:spcPct val="150000"/>
              </a:lnSpc>
              <a:spcBef>
                <a:spcPts val="375"/>
              </a:spcBef>
              <a:defRPr/>
            </a:pPr>
            <a:r>
              <a:rPr lang="en-US" sz="1500">
                <a:solidFill>
                  <a:schemeClr val="dk1"/>
                </a:solidFill>
                <a:latin typeface="微软雅黑" panose="020B0503020204020204" charset="-122"/>
                <a:ea typeface="微软雅黑" panose="020B0503020204020204" charset="-122"/>
                <a:cs typeface="微软雅黑" panose="020B0503020204020204" charset="-122"/>
              </a:rPr>
              <a:t>治沙工作需要长期坚持，不能急于求成，需要持续不断地努力。</a:t>
            </a:r>
            <a:endParaRPr lang="en-US" sz="1100"/>
          </a:p>
        </p:txBody>
      </p:sp>
      <p:sp>
        <p:nvSpPr>
          <p:cNvPr id="21" name="AutoShape 21"/>
          <p:cNvSpPr/>
          <p:nvPr/>
        </p:nvSpPr>
        <p:spPr>
          <a:xfrm>
            <a:off x="8772777" y="2992274"/>
            <a:ext cx="2109431" cy="439617"/>
          </a:xfrm>
          <a:prstGeom prst="rect">
            <a:avLst/>
          </a:prstGeom>
        </p:spPr>
        <p:txBody>
          <a:bodyPr wrap="square" lIns="95250" tIns="95250" rIns="47625" bIns="95250" rtlCol="0" anchor="t" anchorCtr="0">
            <a:noAutofit/>
          </a:bodyPr>
          <a:lstStyle/>
          <a:p>
            <a:pPr algn="ctr">
              <a:spcBef>
                <a:spcPts val="375"/>
              </a:spcBef>
              <a:defRPr/>
            </a:pPr>
            <a:r>
              <a:rPr lang="en-US" sz="2025" b="1">
                <a:solidFill>
                  <a:schemeClr val="accent1"/>
                </a:solidFill>
                <a:latin typeface="微软雅黑" panose="020B0503020204020204" charset="-122"/>
                <a:ea typeface="微软雅黑" panose="020B0503020204020204" charset="-122"/>
                <a:cs typeface="微软雅黑" panose="020B0503020204020204" charset="-122"/>
              </a:rPr>
              <a:t>长期坚持</a:t>
            </a:r>
            <a:endParaRPr lang="en-US" sz="1100"/>
          </a:p>
        </p:txBody>
      </p:sp>
      <p:grpSp>
        <p:nvGrpSpPr>
          <p:cNvPr id="22" name="Group 22"/>
          <p:cNvGrpSpPr/>
          <p:nvPr/>
        </p:nvGrpSpPr>
        <p:grpSpPr>
          <a:xfrm>
            <a:off x="454963" y="93878"/>
            <a:ext cx="10641129" cy="914400"/>
            <a:chOff x="454963" y="93878"/>
            <a:chExt cx="10641129" cy="914400"/>
          </a:xfrm>
        </p:grpSpPr>
        <p:sp>
          <p:nvSpPr>
            <p:cNvPr id="23" name="AutoShape 23"/>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3" name="TextBox 43"/>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治沙经验总结</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571585" y="1029917"/>
            <a:ext cx="8683321" cy="1149477"/>
          </a:xfrm>
          <a:prstGeom prst="rect">
            <a:avLst/>
          </a:prstGeom>
        </p:spPr>
        <p:txBody>
          <a:bodyPr vert="horz" wrap="square" lIns="114300" tIns="57150" rIns="114300" bIns="57150" rtlCol="0" anchor="t" anchorCtr="0">
            <a:spAutoFit/>
          </a:bodyPr>
          <a:lstStyle/>
          <a:p>
            <a:pPr>
              <a:lnSpc>
                <a:spcPct val="77000"/>
              </a:lnSpc>
            </a:pPr>
            <a:r>
              <a:rPr lang="en-US" sz="8475" b="1">
                <a:solidFill>
                  <a:schemeClr val="accent1"/>
                </a:solidFill>
                <a:latin typeface="微软雅黑" panose="020B0503020204020204" charset="-122"/>
                <a:ea typeface="微软雅黑" panose="020B0503020204020204" charset="-122"/>
                <a:cs typeface="微软雅黑" panose="020B0503020204020204" charset="-122"/>
              </a:rPr>
              <a:t>04</a:t>
            </a:r>
            <a:endParaRPr lang="en-US" sz="847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1097052" y="2763839"/>
            <a:ext cx="8024317" cy="1872615"/>
          </a:xfrm>
          <a:prstGeom prst="rect">
            <a:avLst/>
          </a:prstGeom>
        </p:spPr>
        <p:txBody>
          <a:bodyPr vert="horz" wrap="square" lIns="114300" tIns="57150" rIns="114300" bIns="57150" rtlCol="0" anchor="t" anchorCtr="0">
            <a:spAutoFit/>
          </a:bodyPr>
          <a:lstStyle/>
          <a:p>
            <a:pPr>
              <a:lnSpc>
                <a:spcPct val="120000"/>
              </a:lnSpc>
            </a:pPr>
            <a:r>
              <a:rPr lang="en-US" sz="4575" b="1">
                <a:solidFill>
                  <a:srgbClr val="FFFFFF"/>
                </a:solidFill>
                <a:latin typeface="微软雅黑" panose="020B0503020204020204" charset="-122"/>
                <a:ea typeface="微软雅黑" panose="020B0503020204020204" charset="-122"/>
                <a:cs typeface="微软雅黑" panose="020B0503020204020204" charset="-122"/>
              </a:rPr>
              <a:t>塞罕坝治沙故事中的感人瞬间与人物</a:t>
            </a:r>
            <a:endParaRPr lang="en-US" sz="457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4" name="Freeform 4"/>
          <p:cNvSpPr/>
          <p:nvPr/>
        </p:nvSpPr>
        <p:spPr>
          <a:xfrm>
            <a:off x="3033917" y="5678391"/>
            <a:ext cx="343119" cy="343119"/>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5" name="TextBox 5"/>
          <p:cNvSpPr txBox="1"/>
          <p:nvPr/>
        </p:nvSpPr>
        <p:spPr>
          <a:xfrm>
            <a:off x="1097052" y="5602490"/>
            <a:ext cx="3105564" cy="410337"/>
          </a:xfrm>
          <a:prstGeom prst="rect">
            <a:avLst/>
          </a:prstGeom>
        </p:spPr>
        <p:txBody>
          <a:bodyPr vert="horz" wrap="square" lIns="114300" tIns="57150" rIns="114300" bIns="57150" rtlCol="0" anchor="t" anchorCtr="0">
            <a:spAutoFit/>
          </a:bodyPr>
          <a:lstStyle/>
          <a:p>
            <a:pPr>
              <a:lnSpc>
                <a:spcPct val="77000"/>
              </a:lnSpc>
            </a:pPr>
            <a:r>
              <a:rPr lang="en-US" sz="2400">
                <a:solidFill>
                  <a:schemeClr val="accent1"/>
                </a:solidFill>
                <a:latin typeface="微软雅黑" panose="020B0503020204020204" charset="-122"/>
                <a:ea typeface="微软雅黑" panose="020B0503020204020204" charset="-122"/>
                <a:cs typeface="微软雅黑" panose="020B0503020204020204" charset="-122"/>
              </a:rPr>
              <a:t>Chapter</a:t>
            </a:r>
            <a:endParaRPr lang="en-US" sz="2400">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6" name="Connector 6"/>
          <p:cNvCxnSpPr/>
          <p:nvPr/>
        </p:nvCxnSpPr>
        <p:spPr>
          <a:xfrm>
            <a:off x="3377035" y="5849950"/>
            <a:ext cx="8820012" cy="0"/>
          </a:xfrm>
          <a:prstGeom prst="line">
            <a:avLst/>
          </a:prstGeom>
          <a:ln w="9525">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id="7" name="Freeform 7"/>
          <p:cNvSpPr/>
          <p:nvPr/>
        </p:nvSpPr>
        <p:spPr>
          <a:xfrm>
            <a:off x="2862358" y="5678391"/>
            <a:ext cx="343119" cy="343119"/>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Freeform 8"/>
          <p:cNvSpPr/>
          <p:nvPr/>
        </p:nvSpPr>
        <p:spPr>
          <a:xfrm>
            <a:off x="2690798" y="5678391"/>
            <a:ext cx="343119" cy="343119"/>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grpSp>
        <p:nvGrpSpPr>
          <p:cNvPr id="9" name="Group 9"/>
          <p:cNvGrpSpPr/>
          <p:nvPr/>
        </p:nvGrpSpPr>
        <p:grpSpPr>
          <a:xfrm>
            <a:off x="1097052" y="1098977"/>
            <a:ext cx="1335306" cy="1335306"/>
            <a:chOff x="1097052" y="1098977"/>
            <a:chExt cx="1335306" cy="1335306"/>
          </a:xfrm>
        </p:grpSpPr>
        <p:sp>
          <p:nvSpPr>
            <p:cNvPr id="10" name="AutoShape 10"/>
            <p:cNvSpPr/>
            <p:nvPr/>
          </p:nvSpPr>
          <p:spPr>
            <a:xfrm>
              <a:off x="1097052" y="1098977"/>
              <a:ext cx="1335306" cy="1335306"/>
            </a:xfrm>
            <a:prstGeom prst="roundRect">
              <a:avLst>
                <a:gd name="adj" fmla="val 8841"/>
              </a:avLst>
            </a:prstGeom>
            <a:gradFill>
              <a:gsLst>
                <a:gs pos="0">
                  <a:schemeClr val="accent1">
                    <a:alpha val="100000"/>
                    <a:lumMod val="85000"/>
                  </a:schemeClr>
                </a:gs>
                <a:gs pos="100000">
                  <a:schemeClr val="accent1">
                    <a:alpha val="100000"/>
                  </a:schemeClr>
                </a:gs>
              </a:gsLst>
              <a:lin ang="2700000"/>
            </a:gradFill>
            <a:effectLst>
              <a:outerShdw blurRad="203200" dist="101600" dir="2700000">
                <a:srgbClr val="000000">
                  <a:alpha val="30000"/>
                </a:srgbClr>
              </a:outerShdw>
            </a:effectLst>
          </p:spPr>
        </p:sp>
      </p:grpSp>
      <p:grpSp>
        <p:nvGrpSpPr>
          <p:cNvPr id="11" name="Group 11"/>
          <p:cNvGrpSpPr/>
          <p:nvPr/>
        </p:nvGrpSpPr>
        <p:grpSpPr>
          <a:xfrm>
            <a:off x="1133886" y="1135811"/>
            <a:ext cx="1261638" cy="1261638"/>
            <a:chOff x="1133886" y="1135811"/>
            <a:chExt cx="1261638" cy="1261638"/>
          </a:xfrm>
        </p:grpSpPr>
        <p:sp>
          <p:nvSpPr>
            <p:cNvPr id="12" name="Freeform 12"/>
            <p:cNvSpPr/>
            <p:nvPr/>
          </p:nvSpPr>
          <p:spPr>
            <a:xfrm>
              <a:off x="1133886" y="1135811"/>
              <a:ext cx="1261638" cy="1261638"/>
            </a:xfrm>
            <a:custGeom>
              <a:avLst/>
              <a:gdLst/>
              <a:ahLst/>
              <a:cxnLst/>
              <a:rect l="l" t="t" r="r" b="b"/>
              <a:pathLst>
                <a:path w="1625021" h="1625022">
                  <a:moveTo>
                    <a:pt x="247132" y="108611"/>
                  </a:moveTo>
                  <a:cubicBezTo>
                    <a:pt x="173259" y="108611"/>
                    <a:pt x="113373" y="168497"/>
                    <a:pt x="113373" y="242370"/>
                  </a:cubicBezTo>
                  <a:lnTo>
                    <a:pt x="113373" y="1373126"/>
                  </a:lnTo>
                  <a:cubicBezTo>
                    <a:pt x="113373" y="1446999"/>
                    <a:pt x="173259" y="1506885"/>
                    <a:pt x="247132" y="1506885"/>
                  </a:cubicBezTo>
                  <a:lnTo>
                    <a:pt x="1377888" y="1506885"/>
                  </a:lnTo>
                  <a:cubicBezTo>
                    <a:pt x="1451761" y="1506885"/>
                    <a:pt x="1511647" y="1446999"/>
                    <a:pt x="1511647" y="1373126"/>
                  </a:cubicBezTo>
                  <a:lnTo>
                    <a:pt x="1511647" y="242370"/>
                  </a:lnTo>
                  <a:cubicBezTo>
                    <a:pt x="1511647" y="168497"/>
                    <a:pt x="1451761" y="108611"/>
                    <a:pt x="1377888" y="108611"/>
                  </a:cubicBezTo>
                  <a:close/>
                  <a:moveTo>
                    <a:pt x="143668" y="0"/>
                  </a:moveTo>
                  <a:lnTo>
                    <a:pt x="1481353" y="0"/>
                  </a:lnTo>
                  <a:cubicBezTo>
                    <a:pt x="1560699" y="0"/>
                    <a:pt x="1625021" y="64322"/>
                    <a:pt x="1625021" y="143668"/>
                  </a:cubicBezTo>
                  <a:lnTo>
                    <a:pt x="1625021" y="1481354"/>
                  </a:lnTo>
                  <a:cubicBezTo>
                    <a:pt x="1625021" y="1560700"/>
                    <a:pt x="1560699" y="1625022"/>
                    <a:pt x="1481353" y="1625022"/>
                  </a:cubicBezTo>
                  <a:lnTo>
                    <a:pt x="143668" y="1625022"/>
                  </a:lnTo>
                  <a:cubicBezTo>
                    <a:pt x="64322" y="1625022"/>
                    <a:pt x="0" y="1560700"/>
                    <a:pt x="0" y="1481354"/>
                  </a:cubicBezTo>
                  <a:lnTo>
                    <a:pt x="0" y="143668"/>
                  </a:lnTo>
                  <a:cubicBezTo>
                    <a:pt x="0" y="64322"/>
                    <a:pt x="64322" y="0"/>
                    <a:pt x="143668" y="0"/>
                  </a:cubicBezTo>
                  <a:close/>
                </a:path>
              </a:pathLst>
            </a:custGeom>
            <a:solidFill>
              <a:schemeClr val="accent1">
                <a:lumMod val="95000"/>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1133886" y="1135811"/>
              <a:ext cx="1261638" cy="1261638"/>
            </a:xfrm>
            <a:prstGeom prst="roundRect">
              <a:avLst>
                <a:gd name="adj" fmla="val 8841"/>
              </a:avLst>
            </a:prstGeom>
          </p:spPr>
        </p:sp>
        <p:sp>
          <p:nvSpPr>
            <p:cNvPr id="14" name="AutoShape 14"/>
            <p:cNvSpPr/>
            <p:nvPr/>
          </p:nvSpPr>
          <p:spPr>
            <a:xfrm>
              <a:off x="1221928" y="1223852"/>
              <a:ext cx="1085633" cy="1085633"/>
            </a:xfrm>
            <a:prstGeom prst="roundRect">
              <a:avLst>
                <a:gd name="adj" fmla="val 9566"/>
              </a:avLst>
            </a:prstGeom>
          </p:spPr>
        </p:sp>
      </p:grpSp>
      <p:grpSp>
        <p:nvGrpSpPr>
          <p:cNvPr id="15" name="Group 15"/>
          <p:cNvGrpSpPr/>
          <p:nvPr/>
        </p:nvGrpSpPr>
        <p:grpSpPr>
          <a:xfrm>
            <a:off x="1342916" y="1576096"/>
            <a:ext cx="843579" cy="577491"/>
            <a:chOff x="1342916" y="1576096"/>
            <a:chExt cx="843579" cy="577491"/>
          </a:xfrm>
        </p:grpSpPr>
        <p:sp>
          <p:nvSpPr>
            <p:cNvPr id="16" name="Freeform 16"/>
            <p:cNvSpPr/>
            <p:nvPr/>
          </p:nvSpPr>
          <p:spPr>
            <a:xfrm>
              <a:off x="1342916" y="1576096"/>
              <a:ext cx="843579" cy="577491"/>
            </a:xfrm>
            <a:custGeom>
              <a:avLst/>
              <a:gdLst/>
              <a:ahLst/>
              <a:cxnLst/>
              <a:rect l="l" t="t" r="r" b="b"/>
              <a:pathLst>
                <a:path w="3113" h="2131">
                  <a:moveTo>
                    <a:pt x="3057" y="497"/>
                  </a:moveTo>
                  <a:cubicBezTo>
                    <a:pt x="1582" y="5"/>
                    <a:pt x="1582" y="5"/>
                    <a:pt x="1582" y="5"/>
                  </a:cubicBezTo>
                  <a:cubicBezTo>
                    <a:pt x="1565" y="0"/>
                    <a:pt x="1547" y="0"/>
                    <a:pt x="1531" y="5"/>
                  </a:cubicBezTo>
                  <a:cubicBezTo>
                    <a:pt x="56" y="497"/>
                    <a:pt x="56" y="497"/>
                    <a:pt x="56" y="497"/>
                  </a:cubicBezTo>
                  <a:cubicBezTo>
                    <a:pt x="23" y="508"/>
                    <a:pt x="0" y="539"/>
                    <a:pt x="0" y="574"/>
                  </a:cubicBezTo>
                  <a:cubicBezTo>
                    <a:pt x="0" y="610"/>
                    <a:pt x="23" y="641"/>
                    <a:pt x="56" y="652"/>
                  </a:cubicBezTo>
                  <a:cubicBezTo>
                    <a:pt x="492" y="797"/>
                    <a:pt x="492" y="797"/>
                    <a:pt x="492" y="797"/>
                  </a:cubicBezTo>
                  <a:cubicBezTo>
                    <a:pt x="492" y="1230"/>
                    <a:pt x="492" y="1230"/>
                    <a:pt x="492" y="1230"/>
                  </a:cubicBezTo>
                  <a:cubicBezTo>
                    <a:pt x="492" y="1252"/>
                    <a:pt x="500" y="1272"/>
                    <a:pt x="515" y="1288"/>
                  </a:cubicBezTo>
                  <a:cubicBezTo>
                    <a:pt x="530" y="1302"/>
                    <a:pt x="875" y="1639"/>
                    <a:pt x="1556" y="1639"/>
                  </a:cubicBezTo>
                  <a:cubicBezTo>
                    <a:pt x="1804" y="1639"/>
                    <a:pt x="2036" y="1595"/>
                    <a:pt x="2244" y="1507"/>
                  </a:cubicBezTo>
                  <a:cubicBezTo>
                    <a:pt x="2285" y="1489"/>
                    <a:pt x="2305" y="1441"/>
                    <a:pt x="2287" y="1399"/>
                  </a:cubicBezTo>
                  <a:cubicBezTo>
                    <a:pt x="2270" y="1358"/>
                    <a:pt x="2222" y="1338"/>
                    <a:pt x="2180" y="1356"/>
                  </a:cubicBezTo>
                  <a:cubicBezTo>
                    <a:pt x="1992" y="1435"/>
                    <a:pt x="1782" y="1475"/>
                    <a:pt x="1557" y="1475"/>
                  </a:cubicBezTo>
                  <a:cubicBezTo>
                    <a:pt x="1238" y="1475"/>
                    <a:pt x="1004" y="1393"/>
                    <a:pt x="863" y="1324"/>
                  </a:cubicBezTo>
                  <a:cubicBezTo>
                    <a:pt x="759" y="1272"/>
                    <a:pt x="689" y="1221"/>
                    <a:pt x="656" y="1193"/>
                  </a:cubicBezTo>
                  <a:cubicBezTo>
                    <a:pt x="656" y="852"/>
                    <a:pt x="656" y="852"/>
                    <a:pt x="656" y="852"/>
                  </a:cubicBezTo>
                  <a:cubicBezTo>
                    <a:pt x="1531" y="1144"/>
                    <a:pt x="1531" y="1144"/>
                    <a:pt x="1531" y="1144"/>
                  </a:cubicBezTo>
                  <a:cubicBezTo>
                    <a:pt x="1539" y="1146"/>
                    <a:pt x="1548" y="1148"/>
                    <a:pt x="1557" y="1148"/>
                  </a:cubicBezTo>
                  <a:cubicBezTo>
                    <a:pt x="1565" y="1148"/>
                    <a:pt x="1574" y="1146"/>
                    <a:pt x="1583" y="1144"/>
                  </a:cubicBezTo>
                  <a:cubicBezTo>
                    <a:pt x="2458" y="852"/>
                    <a:pt x="2458" y="852"/>
                    <a:pt x="2458" y="852"/>
                  </a:cubicBezTo>
                  <a:cubicBezTo>
                    <a:pt x="2458" y="998"/>
                    <a:pt x="2458" y="998"/>
                    <a:pt x="2458" y="998"/>
                  </a:cubicBezTo>
                  <a:cubicBezTo>
                    <a:pt x="2362" y="1032"/>
                    <a:pt x="2294" y="1123"/>
                    <a:pt x="2294" y="1230"/>
                  </a:cubicBezTo>
                  <a:cubicBezTo>
                    <a:pt x="2294" y="1330"/>
                    <a:pt x="2354" y="1416"/>
                    <a:pt x="2440" y="1454"/>
                  </a:cubicBezTo>
                  <a:cubicBezTo>
                    <a:pt x="2296" y="2029"/>
                    <a:pt x="2296" y="2029"/>
                    <a:pt x="2296" y="2029"/>
                  </a:cubicBezTo>
                  <a:cubicBezTo>
                    <a:pt x="2290" y="2053"/>
                    <a:pt x="2296" y="2080"/>
                    <a:pt x="2311" y="2099"/>
                  </a:cubicBezTo>
                  <a:cubicBezTo>
                    <a:pt x="2327" y="2119"/>
                    <a:pt x="2351" y="2131"/>
                    <a:pt x="2376" y="2131"/>
                  </a:cubicBezTo>
                  <a:cubicBezTo>
                    <a:pt x="2704" y="2131"/>
                    <a:pt x="2704" y="2131"/>
                    <a:pt x="2704" y="2131"/>
                  </a:cubicBezTo>
                  <a:cubicBezTo>
                    <a:pt x="2729" y="2131"/>
                    <a:pt x="2753" y="2119"/>
                    <a:pt x="2768" y="2099"/>
                  </a:cubicBezTo>
                  <a:cubicBezTo>
                    <a:pt x="2784" y="2080"/>
                    <a:pt x="2789" y="2053"/>
                    <a:pt x="2783" y="2029"/>
                  </a:cubicBezTo>
                  <a:cubicBezTo>
                    <a:pt x="2639" y="1454"/>
                    <a:pt x="2639" y="1454"/>
                    <a:pt x="2639" y="1454"/>
                  </a:cubicBezTo>
                  <a:cubicBezTo>
                    <a:pt x="2725" y="1416"/>
                    <a:pt x="2785" y="1330"/>
                    <a:pt x="2785" y="1230"/>
                  </a:cubicBezTo>
                  <a:cubicBezTo>
                    <a:pt x="2785" y="1123"/>
                    <a:pt x="2717" y="1032"/>
                    <a:pt x="2622" y="998"/>
                  </a:cubicBezTo>
                  <a:cubicBezTo>
                    <a:pt x="2622" y="797"/>
                    <a:pt x="2622" y="797"/>
                    <a:pt x="2622" y="797"/>
                  </a:cubicBezTo>
                  <a:cubicBezTo>
                    <a:pt x="3057" y="652"/>
                    <a:pt x="3057" y="652"/>
                    <a:pt x="3057" y="652"/>
                  </a:cubicBezTo>
                  <a:cubicBezTo>
                    <a:pt x="3091" y="641"/>
                    <a:pt x="3113" y="610"/>
                    <a:pt x="3113" y="574"/>
                  </a:cubicBezTo>
                  <a:cubicBezTo>
                    <a:pt x="3113" y="539"/>
                    <a:pt x="3091" y="508"/>
                    <a:pt x="3057" y="497"/>
                  </a:cubicBezTo>
                  <a:close/>
                  <a:moveTo>
                    <a:pt x="2540" y="1148"/>
                  </a:moveTo>
                  <a:cubicBezTo>
                    <a:pt x="2585" y="1148"/>
                    <a:pt x="2621" y="1184"/>
                    <a:pt x="2621" y="1230"/>
                  </a:cubicBezTo>
                  <a:cubicBezTo>
                    <a:pt x="2621" y="1275"/>
                    <a:pt x="2585" y="1312"/>
                    <a:pt x="2540" y="1312"/>
                  </a:cubicBezTo>
                  <a:cubicBezTo>
                    <a:pt x="2494" y="1312"/>
                    <a:pt x="2458" y="1275"/>
                    <a:pt x="2458" y="1230"/>
                  </a:cubicBezTo>
                  <a:cubicBezTo>
                    <a:pt x="2458" y="1184"/>
                    <a:pt x="2494" y="1148"/>
                    <a:pt x="2540" y="1148"/>
                  </a:cubicBezTo>
                  <a:close/>
                  <a:moveTo>
                    <a:pt x="2481" y="1967"/>
                  </a:moveTo>
                  <a:cubicBezTo>
                    <a:pt x="2540" y="1731"/>
                    <a:pt x="2540" y="1731"/>
                    <a:pt x="2540" y="1731"/>
                  </a:cubicBezTo>
                  <a:cubicBezTo>
                    <a:pt x="2599" y="1967"/>
                    <a:pt x="2599" y="1967"/>
                    <a:pt x="2599" y="1967"/>
                  </a:cubicBezTo>
                  <a:cubicBezTo>
                    <a:pt x="2481" y="1967"/>
                    <a:pt x="2481" y="1967"/>
                    <a:pt x="2481" y="1967"/>
                  </a:cubicBezTo>
                  <a:close/>
                  <a:moveTo>
                    <a:pt x="2533" y="654"/>
                  </a:moveTo>
                  <a:cubicBezTo>
                    <a:pt x="1570" y="493"/>
                    <a:pt x="1570" y="493"/>
                    <a:pt x="1570" y="493"/>
                  </a:cubicBezTo>
                  <a:cubicBezTo>
                    <a:pt x="1525" y="486"/>
                    <a:pt x="1483" y="516"/>
                    <a:pt x="1476" y="561"/>
                  </a:cubicBezTo>
                  <a:cubicBezTo>
                    <a:pt x="1469" y="605"/>
                    <a:pt x="1499" y="648"/>
                    <a:pt x="1543" y="655"/>
                  </a:cubicBezTo>
                  <a:cubicBezTo>
                    <a:pt x="2201" y="765"/>
                    <a:pt x="2201" y="765"/>
                    <a:pt x="2201" y="765"/>
                  </a:cubicBezTo>
                  <a:cubicBezTo>
                    <a:pt x="1557" y="979"/>
                    <a:pt x="1557" y="979"/>
                    <a:pt x="1557" y="979"/>
                  </a:cubicBezTo>
                  <a:cubicBezTo>
                    <a:pt x="341" y="574"/>
                    <a:pt x="341" y="574"/>
                    <a:pt x="341" y="574"/>
                  </a:cubicBezTo>
                  <a:cubicBezTo>
                    <a:pt x="1557" y="169"/>
                    <a:pt x="1557" y="169"/>
                    <a:pt x="1557" y="169"/>
                  </a:cubicBezTo>
                  <a:cubicBezTo>
                    <a:pt x="2772" y="574"/>
                    <a:pt x="2772" y="574"/>
                    <a:pt x="2772" y="574"/>
                  </a:cubicBezTo>
                  <a:cubicBezTo>
                    <a:pt x="2533" y="654"/>
                    <a:pt x="2533" y="654"/>
                    <a:pt x="2533" y="654"/>
                  </a:cubicBezTo>
                  <a:close/>
                  <a:moveTo>
                    <a:pt x="2533" y="654"/>
                  </a:moveTo>
                  <a:cubicBezTo>
                    <a:pt x="2533" y="654"/>
                    <a:pt x="2533" y="654"/>
                    <a:pt x="2533" y="654"/>
                  </a:cubicBezTo>
                </a:path>
              </a:pathLst>
            </a:custGeom>
            <a:solidFill>
              <a:srgbClr val="FFFFFF">
                <a:alpha val="100000"/>
              </a:srgbClr>
            </a:solid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cxnSp>
        <p:nvCxnSpPr>
          <p:cNvPr id="2" name="Connector 2"/>
          <p:cNvCxnSpPr/>
          <p:nvPr/>
        </p:nvCxnSpPr>
        <p:spPr>
          <a:xfrm flipV="1">
            <a:off x="1296416" y="4399620"/>
            <a:ext cx="2492359" cy="4740"/>
          </a:xfrm>
          <a:prstGeom prst="line">
            <a:avLst/>
          </a:prstGeom>
          <a:ln w="9525">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id="3" name="AutoShape 3"/>
          <p:cNvSpPr/>
          <p:nvPr/>
        </p:nvSpPr>
        <p:spPr>
          <a:xfrm rot="-3859086" flipV="1">
            <a:off x="1527125" y="1469413"/>
            <a:ext cx="2109431" cy="2217572"/>
          </a:xfrm>
          <a:prstGeom prst="parallelogram">
            <a:avLst>
              <a:gd name="adj" fmla="val 54601"/>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4" name="TextBox 4"/>
          <p:cNvSpPr txBox="1"/>
          <p:nvPr/>
        </p:nvSpPr>
        <p:spPr>
          <a:xfrm>
            <a:off x="1338084" y="4590395"/>
            <a:ext cx="2450691" cy="1287399"/>
          </a:xfrm>
          <a:prstGeom prst="rect">
            <a:avLst/>
          </a:prstGeom>
        </p:spPr>
        <p:txBody>
          <a:bodyPr vert="horz" wrap="square" lIns="114300" tIns="57150" rIns="114300" bIns="57150" rtlCol="0" anchor="t" anchorCtr="0">
            <a:spAutoFit/>
          </a:bodyPr>
          <a:lstStyle/>
          <a:p>
            <a:pPr algn="just">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林场职工顶风冒雪，艰苦创业，让荒原变成林海，创造了人间奇迹。</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pic>
        <p:nvPicPr>
          <p:cNvPr id="5" name="Picture 5"/>
          <p:cNvPicPr>
            <a:picLocks noChangeAspect="1"/>
          </p:cNvPicPr>
          <p:nvPr/>
        </p:nvPicPr>
        <p:blipFill>
          <a:blip r:embed="rId2"/>
          <a:srcRect l="16675" r="16675"/>
          <a:stretch>
            <a:fillRect/>
          </a:stretch>
        </p:blipFill>
        <p:spPr>
          <a:xfrm>
            <a:off x="1632387" y="1536628"/>
            <a:ext cx="1898907" cy="1898907"/>
          </a:xfrm>
          <a:prstGeom prst="ellipse">
            <a:avLst/>
          </a:prstGeom>
        </p:spPr>
      </p:pic>
      <p:sp>
        <p:nvSpPr>
          <p:cNvPr id="6" name="AutoShape 6"/>
          <p:cNvSpPr/>
          <p:nvPr/>
        </p:nvSpPr>
        <p:spPr>
          <a:xfrm rot="-3859086" flipV="1">
            <a:off x="5041284" y="1457221"/>
            <a:ext cx="2109431" cy="2217572"/>
          </a:xfrm>
          <a:prstGeom prst="parallelogram">
            <a:avLst>
              <a:gd name="adj" fmla="val 54601"/>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pic>
        <p:nvPicPr>
          <p:cNvPr id="7" name="Picture 7"/>
          <p:cNvPicPr>
            <a:picLocks noChangeAspect="1"/>
          </p:cNvPicPr>
          <p:nvPr/>
        </p:nvPicPr>
        <p:blipFill>
          <a:blip r:embed="rId3"/>
          <a:srcRect l="16626" r="16626"/>
          <a:stretch>
            <a:fillRect/>
          </a:stretch>
        </p:blipFill>
        <p:spPr>
          <a:xfrm>
            <a:off x="5146546" y="1536628"/>
            <a:ext cx="1898907" cy="1898907"/>
          </a:xfrm>
          <a:prstGeom prst="ellipse">
            <a:avLst/>
          </a:prstGeom>
        </p:spPr>
      </p:pic>
      <p:sp>
        <p:nvSpPr>
          <p:cNvPr id="8" name="AutoShape 8"/>
          <p:cNvSpPr/>
          <p:nvPr/>
        </p:nvSpPr>
        <p:spPr>
          <a:xfrm rot="-3859086" flipV="1">
            <a:off x="8711366" y="1419290"/>
            <a:ext cx="2109431" cy="2217572"/>
          </a:xfrm>
          <a:prstGeom prst="parallelogram">
            <a:avLst>
              <a:gd name="adj" fmla="val 54601"/>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pic>
        <p:nvPicPr>
          <p:cNvPr id="9" name="Picture 9"/>
          <p:cNvPicPr>
            <a:picLocks noChangeAspect="1"/>
          </p:cNvPicPr>
          <p:nvPr/>
        </p:nvPicPr>
        <p:blipFill>
          <a:blip r:embed="rId4"/>
          <a:srcRect l="16708" r="16708"/>
          <a:stretch>
            <a:fillRect/>
          </a:stretch>
        </p:blipFill>
        <p:spPr>
          <a:xfrm>
            <a:off x="8816628" y="1536628"/>
            <a:ext cx="1898907" cy="1898907"/>
          </a:xfrm>
          <a:prstGeom prst="ellipse">
            <a:avLst/>
          </a:prstGeom>
        </p:spPr>
      </p:pic>
      <p:sp>
        <p:nvSpPr>
          <p:cNvPr id="10" name="TextBox 10"/>
          <p:cNvSpPr txBox="1"/>
          <p:nvPr/>
        </p:nvSpPr>
        <p:spPr>
          <a:xfrm>
            <a:off x="1238761" y="3746205"/>
            <a:ext cx="2971800" cy="495300"/>
          </a:xfrm>
          <a:prstGeom prst="rect">
            <a:avLst/>
          </a:prstGeom>
        </p:spPr>
        <p:txBody>
          <a:bodyPr vert="horz" wrap="square" lIns="114300" tIns="57150" rIns="114300" bIns="57150" rtlCol="0" anchor="t" anchorCtr="0">
            <a:spAutoFit/>
          </a:bodyPr>
          <a:lstStyle/>
          <a:p>
            <a:pPr>
              <a:lnSpc>
                <a:spcPct val="96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瞬间一</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1" name="AutoShape 11"/>
          <p:cNvSpPr/>
          <p:nvPr/>
        </p:nvSpPr>
        <p:spPr>
          <a:xfrm>
            <a:off x="1235229" y="4350852"/>
            <a:ext cx="97536" cy="97536"/>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2" name="AutoShape 12"/>
          <p:cNvSpPr/>
          <p:nvPr/>
        </p:nvSpPr>
        <p:spPr>
          <a:xfrm>
            <a:off x="3788775" y="4350852"/>
            <a:ext cx="97536" cy="97536"/>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cxnSp>
        <p:nvCxnSpPr>
          <p:cNvPr id="13" name="Connector 13"/>
          <p:cNvCxnSpPr/>
          <p:nvPr/>
        </p:nvCxnSpPr>
        <p:spPr>
          <a:xfrm flipV="1">
            <a:off x="4700847" y="4399620"/>
            <a:ext cx="2492359" cy="4740"/>
          </a:xfrm>
          <a:prstGeom prst="line">
            <a:avLst/>
          </a:prstGeom>
          <a:ln w="9525">
            <a:solidFill>
              <a:schemeClr val="accent2"/>
            </a:solidFill>
            <a:prstDash val="solid"/>
          </a:ln>
        </p:spPr>
        <p:style>
          <a:lnRef idx="0">
            <a:schemeClr val="accent2"/>
          </a:lnRef>
          <a:fillRef idx="1">
            <a:schemeClr val="accent2"/>
          </a:fillRef>
          <a:effectRef idx="0">
            <a:schemeClr val="accent2"/>
          </a:effectRef>
          <a:fontRef idx="minor">
            <a:schemeClr val="lt1"/>
          </a:fontRef>
        </p:style>
      </p:cxnSp>
      <p:sp>
        <p:nvSpPr>
          <p:cNvPr id="14" name="TextBox 14"/>
          <p:cNvSpPr txBox="1"/>
          <p:nvPr/>
        </p:nvSpPr>
        <p:spPr>
          <a:xfrm>
            <a:off x="4742516" y="4590395"/>
            <a:ext cx="2450691" cy="1287399"/>
          </a:xfrm>
          <a:prstGeom prst="rect">
            <a:avLst/>
          </a:prstGeom>
        </p:spPr>
        <p:txBody>
          <a:bodyPr vert="horz" wrap="square" lIns="114300" tIns="57150" rIns="114300" bIns="57150" rtlCol="0" anchor="t" anchorCtr="0">
            <a:spAutoFit/>
          </a:bodyPr>
          <a:lstStyle/>
          <a:p>
            <a:pPr algn="just">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林场职工面对困难不退缩，勇往直前，展现了顽强的毅力和坚定的信念。</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5" name="TextBox 15"/>
          <p:cNvSpPr txBox="1"/>
          <p:nvPr/>
        </p:nvSpPr>
        <p:spPr>
          <a:xfrm>
            <a:off x="4643192" y="3746205"/>
            <a:ext cx="2952750" cy="495300"/>
          </a:xfrm>
          <a:prstGeom prst="rect">
            <a:avLst/>
          </a:prstGeom>
        </p:spPr>
        <p:txBody>
          <a:bodyPr vert="horz" wrap="square" lIns="114300" tIns="57150" rIns="114300" bIns="57150" rtlCol="0" anchor="t" anchorCtr="0">
            <a:spAutoFit/>
          </a:bodyPr>
          <a:lstStyle/>
          <a:p>
            <a:pPr>
              <a:lnSpc>
                <a:spcPct val="96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瞬间二</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6" name="AutoShape 16"/>
          <p:cNvSpPr/>
          <p:nvPr/>
        </p:nvSpPr>
        <p:spPr>
          <a:xfrm>
            <a:off x="4639660" y="4350852"/>
            <a:ext cx="97536" cy="97536"/>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7" name="AutoShape 17"/>
          <p:cNvSpPr/>
          <p:nvPr/>
        </p:nvSpPr>
        <p:spPr>
          <a:xfrm>
            <a:off x="7193207" y="4350852"/>
            <a:ext cx="97536" cy="97536"/>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cxnSp>
        <p:nvCxnSpPr>
          <p:cNvPr id="18" name="Connector 18"/>
          <p:cNvCxnSpPr/>
          <p:nvPr/>
        </p:nvCxnSpPr>
        <p:spPr>
          <a:xfrm flipV="1">
            <a:off x="8370929" y="4399620"/>
            <a:ext cx="2492359" cy="4740"/>
          </a:xfrm>
          <a:prstGeom prst="line">
            <a:avLst/>
          </a:prstGeom>
          <a:ln w="9525">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id="19" name="TextBox 19"/>
          <p:cNvSpPr txBox="1"/>
          <p:nvPr/>
        </p:nvSpPr>
        <p:spPr>
          <a:xfrm>
            <a:off x="8412597" y="4590395"/>
            <a:ext cx="2450691" cy="1287399"/>
          </a:xfrm>
          <a:prstGeom prst="rect">
            <a:avLst/>
          </a:prstGeom>
        </p:spPr>
        <p:txBody>
          <a:bodyPr vert="horz" wrap="square" lIns="114300" tIns="57150" rIns="114300" bIns="57150" rtlCol="0" anchor="t" anchorCtr="0">
            <a:spAutoFit/>
          </a:bodyPr>
          <a:lstStyle/>
          <a:p>
            <a:pPr algn="just">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林场职工无私奉献，为祖国的生态文明建设贡献了自己的力量。</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20" name="TextBox 20"/>
          <p:cNvSpPr txBox="1"/>
          <p:nvPr/>
        </p:nvSpPr>
        <p:spPr>
          <a:xfrm>
            <a:off x="8313274" y="3746205"/>
            <a:ext cx="3019425" cy="495300"/>
          </a:xfrm>
          <a:prstGeom prst="rect">
            <a:avLst/>
          </a:prstGeom>
        </p:spPr>
        <p:txBody>
          <a:bodyPr vert="horz" wrap="square" lIns="114300" tIns="57150" rIns="114300" bIns="57150" rtlCol="0" anchor="t" anchorCtr="0">
            <a:spAutoFit/>
          </a:bodyPr>
          <a:lstStyle/>
          <a:p>
            <a:pPr>
              <a:lnSpc>
                <a:spcPct val="96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瞬间三</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21" name="AutoShape 21"/>
          <p:cNvSpPr/>
          <p:nvPr/>
        </p:nvSpPr>
        <p:spPr>
          <a:xfrm>
            <a:off x="8309741" y="4350852"/>
            <a:ext cx="97536" cy="97536"/>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10863288" y="4350852"/>
            <a:ext cx="97536" cy="97536"/>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grpSp>
        <p:nvGrpSpPr>
          <p:cNvPr id="23" name="Group 23"/>
          <p:cNvGrpSpPr/>
          <p:nvPr/>
        </p:nvGrpSpPr>
        <p:grpSpPr>
          <a:xfrm>
            <a:off x="454963" y="93878"/>
            <a:ext cx="10641129" cy="914400"/>
            <a:chOff x="454963" y="93878"/>
            <a:chExt cx="10641129" cy="914400"/>
          </a:xfrm>
        </p:grpSpPr>
        <p:sp>
          <p:nvSpPr>
            <p:cNvPr id="24" name="AutoShape 24"/>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3" name="AutoShape 43"/>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4" name="TextBox 44"/>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感人瞬间回顾</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00000"/>
          </a:blip>
          <a:srcRect l="16675" r="16675"/>
          <a:stretch>
            <a:fillRect/>
          </a:stretch>
        </p:blipFill>
        <p:spPr>
          <a:xfrm>
            <a:off x="7092556" y="1559288"/>
            <a:ext cx="4492828" cy="4492828"/>
          </a:xfrm>
          <a:prstGeom prst="roundRect">
            <a:avLst/>
          </a:prstGeom>
        </p:spPr>
      </p:pic>
      <p:sp>
        <p:nvSpPr>
          <p:cNvPr id="3" name="Freeform 3"/>
          <p:cNvSpPr/>
          <p:nvPr/>
        </p:nvSpPr>
        <p:spPr>
          <a:xfrm>
            <a:off x="539110" y="1488377"/>
            <a:ext cx="1511760" cy="1373901"/>
          </a:xfrm>
          <a:custGeom>
            <a:avLst/>
            <a:gdLst/>
            <a:ahLst/>
            <a:cxnLst/>
            <a:rect l="l" t="t" r="r" b="b"/>
            <a:pathLst>
              <a:path w="1181062" h="1073360">
                <a:moveTo>
                  <a:pt x="0" y="0"/>
                </a:moveTo>
                <a:lnTo>
                  <a:pt x="1046892" y="0"/>
                </a:lnTo>
                <a:quadBezTo>
                  <a:pt x="1181062" y="0"/>
                  <a:pt x="1181062" y="134170"/>
                </a:quadBezTo>
                <a:lnTo>
                  <a:pt x="1181062" y="1073360"/>
                </a:lnTo>
                <a:lnTo>
                  <a:pt x="134170" y="1073360"/>
                </a:lnTo>
                <a:quadBezTo>
                  <a:pt x="0" y="1073360"/>
                  <a:pt x="0" y="939190"/>
                </a:quadBezTo>
                <a:lnTo>
                  <a:pt x="0" y="0"/>
                </a:lnTo>
                <a:close/>
              </a:path>
            </a:pathLst>
          </a:cu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4" name="TextBox 4"/>
          <p:cNvSpPr txBox="1"/>
          <p:nvPr/>
        </p:nvSpPr>
        <p:spPr>
          <a:xfrm>
            <a:off x="739477" y="1370655"/>
            <a:ext cx="1111026" cy="1615440"/>
          </a:xfrm>
          <a:prstGeom prst="rect">
            <a:avLst/>
          </a:prstGeom>
        </p:spPr>
        <p:txBody>
          <a:bodyPr vert="horz" wrap="square" lIns="123825" tIns="123825" rIns="57150" bIns="123825" rtlCol="0" anchor="t" anchorCtr="0">
            <a:spAutoFit/>
          </a:bodyPr>
          <a:lstStyle/>
          <a:p>
            <a:pPr algn="ctr">
              <a:lnSpc>
                <a:spcPct val="150000"/>
              </a:lnSpc>
            </a:pPr>
            <a:r>
              <a:rPr lang="en-US" sz="5775" b="1">
                <a:solidFill>
                  <a:srgbClr val="FFFFFF"/>
                </a:solidFill>
                <a:latin typeface="微软雅黑" panose="020B0503020204020204" charset="-122"/>
                <a:ea typeface="微软雅黑" panose="020B0503020204020204" charset="-122"/>
                <a:cs typeface="微软雅黑" panose="020B0503020204020204" charset="-122"/>
              </a:rPr>
              <a:t>1</a:t>
            </a:r>
            <a:endParaRPr lang="en-US" sz="577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5" name="Freeform 5"/>
          <p:cNvSpPr/>
          <p:nvPr/>
        </p:nvSpPr>
        <p:spPr>
          <a:xfrm>
            <a:off x="539110" y="3205847"/>
            <a:ext cx="1511760" cy="1373901"/>
          </a:xfrm>
          <a:custGeom>
            <a:avLst/>
            <a:gdLst/>
            <a:ahLst/>
            <a:cxnLst/>
            <a:rect l="l" t="t" r="r" b="b"/>
            <a:pathLst>
              <a:path w="1181062" h="1073360">
                <a:moveTo>
                  <a:pt x="0" y="0"/>
                </a:moveTo>
                <a:lnTo>
                  <a:pt x="1046892" y="0"/>
                </a:lnTo>
                <a:quadBezTo>
                  <a:pt x="1181062" y="0"/>
                  <a:pt x="1181062" y="134170"/>
                </a:quadBezTo>
                <a:lnTo>
                  <a:pt x="1181062" y="1073360"/>
                </a:lnTo>
                <a:lnTo>
                  <a:pt x="134170" y="1073360"/>
                </a:lnTo>
                <a:quadBezTo>
                  <a:pt x="0" y="1073360"/>
                  <a:pt x="0" y="939190"/>
                </a:quadBezTo>
                <a:lnTo>
                  <a:pt x="0" y="0"/>
                </a:lnTo>
                <a:close/>
              </a:path>
            </a:pathLst>
          </a:cu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6" name="TextBox 6"/>
          <p:cNvSpPr txBox="1"/>
          <p:nvPr/>
        </p:nvSpPr>
        <p:spPr>
          <a:xfrm>
            <a:off x="739477" y="3088125"/>
            <a:ext cx="1111026" cy="1615440"/>
          </a:xfrm>
          <a:prstGeom prst="rect">
            <a:avLst/>
          </a:prstGeom>
        </p:spPr>
        <p:txBody>
          <a:bodyPr vert="horz" wrap="square" lIns="123825" tIns="123825" rIns="57150" bIns="123825" rtlCol="0" anchor="t" anchorCtr="0">
            <a:spAutoFit/>
          </a:bodyPr>
          <a:lstStyle/>
          <a:p>
            <a:pPr algn="ctr">
              <a:lnSpc>
                <a:spcPct val="150000"/>
              </a:lnSpc>
            </a:pPr>
            <a:r>
              <a:rPr lang="en-US" sz="5775" b="1">
                <a:solidFill>
                  <a:srgbClr val="FFFFFF"/>
                </a:solidFill>
                <a:latin typeface="微软雅黑" panose="020B0503020204020204" charset="-122"/>
                <a:ea typeface="微软雅黑" panose="020B0503020204020204" charset="-122"/>
                <a:cs typeface="微软雅黑" panose="020B0503020204020204" charset="-122"/>
              </a:rPr>
              <a:t>2</a:t>
            </a:r>
            <a:endParaRPr lang="en-US" sz="577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7" name="Freeform 7"/>
          <p:cNvSpPr/>
          <p:nvPr/>
        </p:nvSpPr>
        <p:spPr>
          <a:xfrm>
            <a:off x="539110" y="4984278"/>
            <a:ext cx="1511760" cy="1373901"/>
          </a:xfrm>
          <a:custGeom>
            <a:avLst/>
            <a:gdLst/>
            <a:ahLst/>
            <a:cxnLst/>
            <a:rect l="l" t="t" r="r" b="b"/>
            <a:pathLst>
              <a:path w="1181062" h="1073360">
                <a:moveTo>
                  <a:pt x="0" y="0"/>
                </a:moveTo>
                <a:lnTo>
                  <a:pt x="1046892" y="0"/>
                </a:lnTo>
                <a:quadBezTo>
                  <a:pt x="1181062" y="0"/>
                  <a:pt x="1181062" y="134170"/>
                </a:quadBezTo>
                <a:lnTo>
                  <a:pt x="1181062" y="1073360"/>
                </a:lnTo>
                <a:lnTo>
                  <a:pt x="134170" y="1073360"/>
                </a:lnTo>
                <a:quadBezTo>
                  <a:pt x="0" y="1073360"/>
                  <a:pt x="0" y="939190"/>
                </a:quadBezTo>
                <a:lnTo>
                  <a:pt x="0" y="0"/>
                </a:lnTo>
                <a:close/>
              </a:path>
            </a:pathLst>
          </a:cu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8" name="TextBox 8"/>
          <p:cNvSpPr txBox="1"/>
          <p:nvPr/>
        </p:nvSpPr>
        <p:spPr>
          <a:xfrm>
            <a:off x="739477" y="4866556"/>
            <a:ext cx="1111026" cy="1615440"/>
          </a:xfrm>
          <a:prstGeom prst="rect">
            <a:avLst/>
          </a:prstGeom>
        </p:spPr>
        <p:txBody>
          <a:bodyPr vert="horz" wrap="square" lIns="123825" tIns="123825" rIns="57150" bIns="123825" rtlCol="0" anchor="t" anchorCtr="0">
            <a:spAutoFit/>
          </a:bodyPr>
          <a:lstStyle/>
          <a:p>
            <a:pPr algn="ctr">
              <a:lnSpc>
                <a:spcPct val="150000"/>
              </a:lnSpc>
            </a:pPr>
            <a:r>
              <a:rPr lang="en-US" sz="5775" b="1">
                <a:solidFill>
                  <a:srgbClr val="FFFFFF"/>
                </a:solidFill>
                <a:latin typeface="微软雅黑" panose="020B0503020204020204" charset="-122"/>
                <a:ea typeface="微软雅黑" panose="020B0503020204020204" charset="-122"/>
                <a:cs typeface="微软雅黑" panose="020B0503020204020204" charset="-122"/>
              </a:rPr>
              <a:t>3</a:t>
            </a:r>
            <a:endParaRPr lang="en-US" sz="577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2248535" y="1715158"/>
            <a:ext cx="4235703" cy="1341120"/>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陈彦娴，塞罕坝林场第一批建设者之一，她带领家人上坝，坚守在林场一线，为林场的发展做出了巨大贡献。</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0" name="TextBox 10"/>
          <p:cNvSpPr txBox="1"/>
          <p:nvPr/>
        </p:nvSpPr>
        <p:spPr>
          <a:xfrm>
            <a:off x="2248535" y="1250513"/>
            <a:ext cx="4219575" cy="628650"/>
          </a:xfrm>
          <a:prstGeom prst="rect">
            <a:avLst/>
          </a:prstGeom>
        </p:spPr>
        <p:txBody>
          <a:bodyPr vert="horz" wrap="square" lIns="123825" tIns="123825" rIns="57150" bIns="123825" rtlCol="0" anchor="t" anchorCtr="0">
            <a:spAutoFit/>
          </a:bodyPr>
          <a:lstStyle/>
          <a:p>
            <a:pPr>
              <a:lnSpc>
                <a:spcPct val="150000"/>
              </a:lnSpc>
            </a:pPr>
            <a:r>
              <a:rPr lang="en-US" sz="1605" b="1">
                <a:solidFill>
                  <a:schemeClr val="accent1"/>
                </a:solidFill>
                <a:latin typeface="微软雅黑" panose="020B0503020204020204" charset="-122"/>
                <a:ea typeface="微软雅黑" panose="020B0503020204020204" charset="-122"/>
                <a:cs typeface="微软雅黑" panose="020B0503020204020204" charset="-122"/>
              </a:rPr>
              <a:t>人物一</a:t>
            </a:r>
            <a:endParaRPr lang="en-US" sz="160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1" name="TextBox 11"/>
          <p:cNvSpPr txBox="1"/>
          <p:nvPr/>
        </p:nvSpPr>
        <p:spPr>
          <a:xfrm>
            <a:off x="2248535" y="3368732"/>
            <a:ext cx="4235703" cy="1341120"/>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王尚海，塞罕坝林场第一任党委书记，他带领职工们开荒造林，为林场的建立和发展立下了汗马功劳。</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2" name="TextBox 12"/>
          <p:cNvSpPr txBox="1"/>
          <p:nvPr/>
        </p:nvSpPr>
        <p:spPr>
          <a:xfrm>
            <a:off x="2248535" y="2928472"/>
            <a:ext cx="4219575" cy="628650"/>
          </a:xfrm>
          <a:prstGeom prst="rect">
            <a:avLst/>
          </a:prstGeom>
        </p:spPr>
        <p:txBody>
          <a:bodyPr vert="horz" wrap="square" lIns="123825" tIns="123825" rIns="57150" bIns="123825" rtlCol="0" anchor="t" anchorCtr="0">
            <a:spAutoFit/>
          </a:bodyPr>
          <a:lstStyle/>
          <a:p>
            <a:pPr>
              <a:lnSpc>
                <a:spcPct val="150000"/>
              </a:lnSpc>
            </a:pPr>
            <a:r>
              <a:rPr lang="en-US" sz="1605" b="1">
                <a:solidFill>
                  <a:schemeClr val="accent1"/>
                </a:solidFill>
                <a:latin typeface="微软雅黑" panose="020B0503020204020204" charset="-122"/>
                <a:ea typeface="微软雅黑" panose="020B0503020204020204" charset="-122"/>
                <a:cs typeface="微软雅黑" panose="020B0503020204020204" charset="-122"/>
              </a:rPr>
              <a:t>人物二</a:t>
            </a:r>
            <a:endParaRPr lang="en-US" sz="160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3" name="TextBox 13"/>
          <p:cNvSpPr txBox="1"/>
          <p:nvPr/>
        </p:nvSpPr>
        <p:spPr>
          <a:xfrm>
            <a:off x="2248535" y="5134585"/>
            <a:ext cx="4235703" cy="1341120"/>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于士涛，塞罕坝林场职工，他勤劳肯干，为林场的植树造林工作付出了辛勤的汗水。</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4" name="TextBox 14"/>
          <p:cNvSpPr txBox="1"/>
          <p:nvPr/>
        </p:nvSpPr>
        <p:spPr>
          <a:xfrm>
            <a:off x="2248535" y="4694325"/>
            <a:ext cx="4219575" cy="628650"/>
          </a:xfrm>
          <a:prstGeom prst="rect">
            <a:avLst/>
          </a:prstGeom>
        </p:spPr>
        <p:txBody>
          <a:bodyPr vert="horz" wrap="square" lIns="123825" tIns="123825" rIns="57150" bIns="123825" rtlCol="0" anchor="t" anchorCtr="0">
            <a:spAutoFit/>
          </a:bodyPr>
          <a:lstStyle/>
          <a:p>
            <a:pPr>
              <a:lnSpc>
                <a:spcPct val="150000"/>
              </a:lnSpc>
            </a:pPr>
            <a:r>
              <a:rPr lang="en-US" sz="1605" b="1">
                <a:solidFill>
                  <a:schemeClr val="accent1"/>
                </a:solidFill>
                <a:latin typeface="微软雅黑" panose="020B0503020204020204" charset="-122"/>
                <a:ea typeface="微软雅黑" panose="020B0503020204020204" charset="-122"/>
                <a:cs typeface="微软雅黑" panose="020B0503020204020204" charset="-122"/>
              </a:rPr>
              <a:t>人物三</a:t>
            </a:r>
            <a:endParaRPr lang="en-US" sz="1605" b="1">
              <a:solidFill>
                <a:schemeClr val="accent1"/>
              </a:solidFill>
              <a:latin typeface="微软雅黑" panose="020B0503020204020204" charset="-122"/>
              <a:ea typeface="微软雅黑" panose="020B0503020204020204" charset="-122"/>
              <a:cs typeface="微软雅黑" panose="020B0503020204020204" charset="-122"/>
            </a:endParaRPr>
          </a:p>
        </p:txBody>
      </p:sp>
      <p:grpSp>
        <p:nvGrpSpPr>
          <p:cNvPr id="15" name="Group 15"/>
          <p:cNvGrpSpPr/>
          <p:nvPr/>
        </p:nvGrpSpPr>
        <p:grpSpPr>
          <a:xfrm>
            <a:off x="454963" y="93878"/>
            <a:ext cx="10641129" cy="914400"/>
            <a:chOff x="454963" y="93878"/>
            <a:chExt cx="10641129" cy="914400"/>
          </a:xfrm>
        </p:grpSpPr>
        <p:sp>
          <p:nvSpPr>
            <p:cNvPr id="16" name="AutoShape 16"/>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6" name="TextBox 36"/>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治沙人物介绍</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667" r="16667"/>
          <a:stretch>
            <a:fillRect/>
          </a:stretch>
        </p:blipFill>
        <p:spPr>
          <a:xfrm>
            <a:off x="705128" y="1258733"/>
            <a:ext cx="5140491" cy="5140490"/>
          </a:xfrm>
          <a:prstGeom prst="roundRect">
            <a:avLst/>
          </a:prstGeom>
        </p:spPr>
      </p:pic>
      <p:sp>
        <p:nvSpPr>
          <p:cNvPr id="3" name="TextBox 3"/>
          <p:cNvSpPr txBox="1"/>
          <p:nvPr/>
        </p:nvSpPr>
        <p:spPr>
          <a:xfrm>
            <a:off x="6422466" y="1924848"/>
            <a:ext cx="5064406" cy="994791"/>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艰苦创业的精神。塞罕坝林场的职工们在艰苦的环境下，不畏艰难，勇往直前，创造出了人间奇迹。这种精神将激励着一代又一代的人们继续奋斗。</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6422466" y="1539657"/>
            <a:ext cx="4169507" cy="367284"/>
          </a:xfrm>
          <a:prstGeom prst="rect">
            <a:avLst/>
          </a:prstGeom>
        </p:spPr>
        <p:txBody>
          <a:bodyPr vert="horz" wrap="square" lIns="114300" tIns="57150" rIns="114300" bIns="57150" rtlCol="0" anchor="t" anchorCtr="0">
            <a:spAutoFit/>
          </a:bodyPr>
          <a:lstStyle/>
          <a:p>
            <a:pPr>
              <a:lnSpc>
                <a:spcPct val="77000"/>
              </a:lnSpc>
            </a:pPr>
            <a:r>
              <a:rPr lang="en-US" sz="1605" b="1">
                <a:solidFill>
                  <a:schemeClr val="accent1"/>
                </a:solidFill>
                <a:latin typeface="微软雅黑" panose="020B0503020204020204" charset="-122"/>
                <a:ea typeface="微软雅黑" panose="020B0503020204020204" charset="-122"/>
                <a:cs typeface="微软雅黑" panose="020B0503020204020204" charset="-122"/>
              </a:rPr>
              <a:t>传承一</a:t>
            </a:r>
            <a:endParaRPr lang="en-US" sz="160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6422466" y="3539953"/>
            <a:ext cx="5064406" cy="994791"/>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无私奉献的精神。塞罕坝林场的职工们为了祖国的生态文明建设，默默奉献着自己的力量。这种精神将激励着更多的人们投身于生态文明建设事业中。</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nvSpPr>
        <p:spPr>
          <a:xfrm>
            <a:off x="6422466" y="3191338"/>
            <a:ext cx="4169507" cy="367284"/>
          </a:xfrm>
          <a:prstGeom prst="rect">
            <a:avLst/>
          </a:prstGeom>
        </p:spPr>
        <p:txBody>
          <a:bodyPr vert="horz" wrap="square" lIns="114300" tIns="57150" rIns="114300" bIns="57150" rtlCol="0" anchor="t" anchorCtr="0">
            <a:spAutoFit/>
          </a:bodyPr>
          <a:lstStyle/>
          <a:p>
            <a:pPr>
              <a:lnSpc>
                <a:spcPct val="77000"/>
              </a:lnSpc>
            </a:pPr>
            <a:r>
              <a:rPr lang="en-US" sz="1605" b="1">
                <a:solidFill>
                  <a:schemeClr val="accent1"/>
                </a:solidFill>
                <a:latin typeface="微软雅黑" panose="020B0503020204020204" charset="-122"/>
                <a:ea typeface="微软雅黑" panose="020B0503020204020204" charset="-122"/>
                <a:cs typeface="微软雅黑" panose="020B0503020204020204" charset="-122"/>
              </a:rPr>
              <a:t>传承二</a:t>
            </a:r>
            <a:endParaRPr lang="en-US" sz="160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6422466" y="5213997"/>
            <a:ext cx="5064406" cy="994791"/>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科学发展的精神。塞罕坝林场在治沙过程中，注重科学技术的运用和创新，不断提高治沙效果。这种精神将推动着我国生态文明建设事业不断向前发展。</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8" name="TextBox 8"/>
          <p:cNvSpPr txBox="1"/>
          <p:nvPr/>
        </p:nvSpPr>
        <p:spPr>
          <a:xfrm>
            <a:off x="6422466" y="4823558"/>
            <a:ext cx="4169507" cy="367284"/>
          </a:xfrm>
          <a:prstGeom prst="rect">
            <a:avLst/>
          </a:prstGeom>
        </p:spPr>
        <p:txBody>
          <a:bodyPr vert="horz" wrap="square" lIns="114300" tIns="57150" rIns="114300" bIns="57150" rtlCol="0" anchor="t" anchorCtr="0">
            <a:spAutoFit/>
          </a:bodyPr>
          <a:lstStyle/>
          <a:p>
            <a:pPr>
              <a:lnSpc>
                <a:spcPct val="77000"/>
              </a:lnSpc>
            </a:pPr>
            <a:r>
              <a:rPr lang="en-US" sz="1605" b="1">
                <a:solidFill>
                  <a:schemeClr val="accent1"/>
                </a:solidFill>
                <a:latin typeface="微软雅黑" panose="020B0503020204020204" charset="-122"/>
                <a:ea typeface="微软雅黑" panose="020B0503020204020204" charset="-122"/>
                <a:cs typeface="微软雅黑" panose="020B0503020204020204" charset="-122"/>
              </a:rPr>
              <a:t>传承三</a:t>
            </a:r>
            <a:endParaRPr lang="en-US" sz="1605" b="1">
              <a:solidFill>
                <a:schemeClr val="accent1"/>
              </a:solidFill>
              <a:latin typeface="微软雅黑" panose="020B0503020204020204" charset="-122"/>
              <a:ea typeface="微软雅黑" panose="020B0503020204020204" charset="-122"/>
              <a:cs typeface="微软雅黑" panose="020B0503020204020204" charset="-122"/>
            </a:endParaRPr>
          </a:p>
        </p:txBody>
      </p:sp>
      <p:grpSp>
        <p:nvGrpSpPr>
          <p:cNvPr id="9" name="Group 9"/>
          <p:cNvGrpSpPr/>
          <p:nvPr/>
        </p:nvGrpSpPr>
        <p:grpSpPr>
          <a:xfrm>
            <a:off x="454963" y="93878"/>
            <a:ext cx="10641129" cy="914400"/>
            <a:chOff x="454963" y="93878"/>
            <a:chExt cx="10641129" cy="914400"/>
          </a:xfrm>
        </p:grpSpPr>
        <p:sp>
          <p:nvSpPr>
            <p:cNvPr id="10" name="AutoShape 10"/>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1" name="AutoShape 11"/>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2" name="AutoShape 12"/>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0" name="TextBox 30"/>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治沙精神传承</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571585" y="1029917"/>
            <a:ext cx="8683321" cy="1149477"/>
          </a:xfrm>
          <a:prstGeom prst="rect">
            <a:avLst/>
          </a:prstGeom>
        </p:spPr>
        <p:txBody>
          <a:bodyPr vert="horz" wrap="square" lIns="114300" tIns="57150" rIns="114300" bIns="57150" rtlCol="0" anchor="t" anchorCtr="0">
            <a:spAutoFit/>
          </a:bodyPr>
          <a:lstStyle/>
          <a:p>
            <a:pPr>
              <a:lnSpc>
                <a:spcPct val="77000"/>
              </a:lnSpc>
            </a:pPr>
            <a:r>
              <a:rPr lang="en-US" sz="8475" b="1">
                <a:solidFill>
                  <a:schemeClr val="accent1"/>
                </a:solidFill>
                <a:latin typeface="微软雅黑" panose="020B0503020204020204" charset="-122"/>
                <a:ea typeface="微软雅黑" panose="020B0503020204020204" charset="-122"/>
                <a:cs typeface="微软雅黑" panose="020B0503020204020204" charset="-122"/>
              </a:rPr>
              <a:t>05</a:t>
            </a:r>
            <a:endParaRPr lang="en-US" sz="847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1097052" y="2763839"/>
            <a:ext cx="8024317" cy="1872615"/>
          </a:xfrm>
          <a:prstGeom prst="rect">
            <a:avLst/>
          </a:prstGeom>
        </p:spPr>
        <p:txBody>
          <a:bodyPr vert="horz" wrap="square" lIns="114300" tIns="57150" rIns="114300" bIns="57150" rtlCol="0" anchor="t" anchorCtr="0">
            <a:spAutoFit/>
          </a:bodyPr>
          <a:lstStyle/>
          <a:p>
            <a:pPr>
              <a:lnSpc>
                <a:spcPct val="120000"/>
              </a:lnSpc>
            </a:pPr>
            <a:r>
              <a:rPr lang="en-US" sz="4575" b="1">
                <a:solidFill>
                  <a:srgbClr val="FFFFFF"/>
                </a:solidFill>
                <a:latin typeface="微软雅黑" panose="020B0503020204020204" charset="-122"/>
                <a:ea typeface="微软雅黑" panose="020B0503020204020204" charset="-122"/>
                <a:cs typeface="微软雅黑" panose="020B0503020204020204" charset="-122"/>
              </a:rPr>
              <a:t>塞罕坝治沙故事的启示与意义</a:t>
            </a:r>
            <a:endParaRPr lang="en-US" sz="457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4" name="Freeform 4"/>
          <p:cNvSpPr/>
          <p:nvPr/>
        </p:nvSpPr>
        <p:spPr>
          <a:xfrm>
            <a:off x="3033917" y="5678391"/>
            <a:ext cx="343119" cy="343119"/>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5" name="TextBox 5"/>
          <p:cNvSpPr txBox="1"/>
          <p:nvPr/>
        </p:nvSpPr>
        <p:spPr>
          <a:xfrm>
            <a:off x="1097052" y="5602490"/>
            <a:ext cx="3105564" cy="410337"/>
          </a:xfrm>
          <a:prstGeom prst="rect">
            <a:avLst/>
          </a:prstGeom>
        </p:spPr>
        <p:txBody>
          <a:bodyPr vert="horz" wrap="square" lIns="114300" tIns="57150" rIns="114300" bIns="57150" rtlCol="0" anchor="t" anchorCtr="0">
            <a:spAutoFit/>
          </a:bodyPr>
          <a:lstStyle/>
          <a:p>
            <a:pPr>
              <a:lnSpc>
                <a:spcPct val="77000"/>
              </a:lnSpc>
            </a:pPr>
            <a:r>
              <a:rPr lang="en-US" sz="2400">
                <a:solidFill>
                  <a:schemeClr val="accent1"/>
                </a:solidFill>
                <a:latin typeface="微软雅黑" panose="020B0503020204020204" charset="-122"/>
                <a:ea typeface="微软雅黑" panose="020B0503020204020204" charset="-122"/>
                <a:cs typeface="微软雅黑" panose="020B0503020204020204" charset="-122"/>
              </a:rPr>
              <a:t>Chapter</a:t>
            </a:r>
            <a:endParaRPr lang="en-US" sz="2400">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6" name="Connector 6"/>
          <p:cNvCxnSpPr/>
          <p:nvPr/>
        </p:nvCxnSpPr>
        <p:spPr>
          <a:xfrm>
            <a:off x="3377035" y="5849950"/>
            <a:ext cx="8820012" cy="0"/>
          </a:xfrm>
          <a:prstGeom prst="line">
            <a:avLst/>
          </a:prstGeom>
          <a:ln w="9525">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id="7" name="Freeform 7"/>
          <p:cNvSpPr/>
          <p:nvPr/>
        </p:nvSpPr>
        <p:spPr>
          <a:xfrm>
            <a:off x="2862358" y="5678391"/>
            <a:ext cx="343119" cy="343119"/>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Freeform 8"/>
          <p:cNvSpPr/>
          <p:nvPr/>
        </p:nvSpPr>
        <p:spPr>
          <a:xfrm>
            <a:off x="2690798" y="5678391"/>
            <a:ext cx="343119" cy="343119"/>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grpSp>
        <p:nvGrpSpPr>
          <p:cNvPr id="9" name="Group 9"/>
          <p:cNvGrpSpPr/>
          <p:nvPr/>
        </p:nvGrpSpPr>
        <p:grpSpPr>
          <a:xfrm>
            <a:off x="1097052" y="1098977"/>
            <a:ext cx="1335306" cy="1335306"/>
            <a:chOff x="1097052" y="1098977"/>
            <a:chExt cx="1335306" cy="1335306"/>
          </a:xfrm>
        </p:grpSpPr>
        <p:sp>
          <p:nvSpPr>
            <p:cNvPr id="10" name="AutoShape 10"/>
            <p:cNvSpPr/>
            <p:nvPr/>
          </p:nvSpPr>
          <p:spPr>
            <a:xfrm>
              <a:off x="1097052" y="1098977"/>
              <a:ext cx="1335306" cy="1335306"/>
            </a:xfrm>
            <a:prstGeom prst="roundRect">
              <a:avLst>
                <a:gd name="adj" fmla="val 8841"/>
              </a:avLst>
            </a:prstGeom>
            <a:gradFill>
              <a:gsLst>
                <a:gs pos="0">
                  <a:schemeClr val="accent1">
                    <a:alpha val="100000"/>
                    <a:lumMod val="85000"/>
                  </a:schemeClr>
                </a:gs>
                <a:gs pos="100000">
                  <a:schemeClr val="accent1">
                    <a:alpha val="100000"/>
                  </a:schemeClr>
                </a:gs>
              </a:gsLst>
              <a:lin ang="2700000"/>
            </a:gradFill>
            <a:effectLst>
              <a:outerShdw blurRad="203200" dist="101600" dir="2700000">
                <a:srgbClr val="000000">
                  <a:alpha val="30000"/>
                </a:srgbClr>
              </a:outerShdw>
            </a:effectLst>
          </p:spPr>
        </p:sp>
      </p:grpSp>
      <p:grpSp>
        <p:nvGrpSpPr>
          <p:cNvPr id="11" name="Group 11"/>
          <p:cNvGrpSpPr/>
          <p:nvPr/>
        </p:nvGrpSpPr>
        <p:grpSpPr>
          <a:xfrm>
            <a:off x="1133886" y="1135811"/>
            <a:ext cx="1261638" cy="1261638"/>
            <a:chOff x="1133886" y="1135811"/>
            <a:chExt cx="1261638" cy="1261638"/>
          </a:xfrm>
        </p:grpSpPr>
        <p:sp>
          <p:nvSpPr>
            <p:cNvPr id="12" name="Freeform 12"/>
            <p:cNvSpPr/>
            <p:nvPr/>
          </p:nvSpPr>
          <p:spPr>
            <a:xfrm>
              <a:off x="1133886" y="1135811"/>
              <a:ext cx="1261638" cy="1261638"/>
            </a:xfrm>
            <a:custGeom>
              <a:avLst/>
              <a:gdLst/>
              <a:ahLst/>
              <a:cxnLst/>
              <a:rect l="l" t="t" r="r" b="b"/>
              <a:pathLst>
                <a:path w="1625021" h="1625022">
                  <a:moveTo>
                    <a:pt x="247132" y="108611"/>
                  </a:moveTo>
                  <a:cubicBezTo>
                    <a:pt x="173259" y="108611"/>
                    <a:pt x="113373" y="168497"/>
                    <a:pt x="113373" y="242370"/>
                  </a:cubicBezTo>
                  <a:lnTo>
                    <a:pt x="113373" y="1373126"/>
                  </a:lnTo>
                  <a:cubicBezTo>
                    <a:pt x="113373" y="1446999"/>
                    <a:pt x="173259" y="1506885"/>
                    <a:pt x="247132" y="1506885"/>
                  </a:cubicBezTo>
                  <a:lnTo>
                    <a:pt x="1377888" y="1506885"/>
                  </a:lnTo>
                  <a:cubicBezTo>
                    <a:pt x="1451761" y="1506885"/>
                    <a:pt x="1511647" y="1446999"/>
                    <a:pt x="1511647" y="1373126"/>
                  </a:cubicBezTo>
                  <a:lnTo>
                    <a:pt x="1511647" y="242370"/>
                  </a:lnTo>
                  <a:cubicBezTo>
                    <a:pt x="1511647" y="168497"/>
                    <a:pt x="1451761" y="108611"/>
                    <a:pt x="1377888" y="108611"/>
                  </a:cubicBezTo>
                  <a:close/>
                  <a:moveTo>
                    <a:pt x="143668" y="0"/>
                  </a:moveTo>
                  <a:lnTo>
                    <a:pt x="1481353" y="0"/>
                  </a:lnTo>
                  <a:cubicBezTo>
                    <a:pt x="1560699" y="0"/>
                    <a:pt x="1625021" y="64322"/>
                    <a:pt x="1625021" y="143668"/>
                  </a:cubicBezTo>
                  <a:lnTo>
                    <a:pt x="1625021" y="1481354"/>
                  </a:lnTo>
                  <a:cubicBezTo>
                    <a:pt x="1625021" y="1560700"/>
                    <a:pt x="1560699" y="1625022"/>
                    <a:pt x="1481353" y="1625022"/>
                  </a:cubicBezTo>
                  <a:lnTo>
                    <a:pt x="143668" y="1625022"/>
                  </a:lnTo>
                  <a:cubicBezTo>
                    <a:pt x="64322" y="1625022"/>
                    <a:pt x="0" y="1560700"/>
                    <a:pt x="0" y="1481354"/>
                  </a:cubicBezTo>
                  <a:lnTo>
                    <a:pt x="0" y="143668"/>
                  </a:lnTo>
                  <a:cubicBezTo>
                    <a:pt x="0" y="64322"/>
                    <a:pt x="64322" y="0"/>
                    <a:pt x="143668" y="0"/>
                  </a:cubicBezTo>
                  <a:close/>
                </a:path>
              </a:pathLst>
            </a:custGeom>
            <a:solidFill>
              <a:schemeClr val="accent1">
                <a:lumMod val="95000"/>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1133886" y="1135811"/>
              <a:ext cx="1261638" cy="1261638"/>
            </a:xfrm>
            <a:prstGeom prst="roundRect">
              <a:avLst>
                <a:gd name="adj" fmla="val 8841"/>
              </a:avLst>
            </a:prstGeom>
          </p:spPr>
        </p:sp>
        <p:sp>
          <p:nvSpPr>
            <p:cNvPr id="14" name="AutoShape 14"/>
            <p:cNvSpPr/>
            <p:nvPr/>
          </p:nvSpPr>
          <p:spPr>
            <a:xfrm>
              <a:off x="1221928" y="1223852"/>
              <a:ext cx="1085633" cy="1085633"/>
            </a:xfrm>
            <a:prstGeom prst="roundRect">
              <a:avLst>
                <a:gd name="adj" fmla="val 9566"/>
              </a:avLst>
            </a:prstGeom>
          </p:spPr>
        </p:sp>
      </p:grpSp>
      <p:grpSp>
        <p:nvGrpSpPr>
          <p:cNvPr id="15" name="Group 15"/>
          <p:cNvGrpSpPr/>
          <p:nvPr/>
        </p:nvGrpSpPr>
        <p:grpSpPr>
          <a:xfrm>
            <a:off x="1342916" y="1576096"/>
            <a:ext cx="843579" cy="577491"/>
            <a:chOff x="1342916" y="1576096"/>
            <a:chExt cx="843579" cy="577491"/>
          </a:xfrm>
        </p:grpSpPr>
        <p:sp>
          <p:nvSpPr>
            <p:cNvPr id="16" name="Freeform 16"/>
            <p:cNvSpPr/>
            <p:nvPr/>
          </p:nvSpPr>
          <p:spPr>
            <a:xfrm>
              <a:off x="1342916" y="1576096"/>
              <a:ext cx="843579" cy="577491"/>
            </a:xfrm>
            <a:custGeom>
              <a:avLst/>
              <a:gdLst/>
              <a:ahLst/>
              <a:cxnLst/>
              <a:rect l="l" t="t" r="r" b="b"/>
              <a:pathLst>
                <a:path w="3113" h="2131">
                  <a:moveTo>
                    <a:pt x="3057" y="497"/>
                  </a:moveTo>
                  <a:cubicBezTo>
                    <a:pt x="1582" y="5"/>
                    <a:pt x="1582" y="5"/>
                    <a:pt x="1582" y="5"/>
                  </a:cubicBezTo>
                  <a:cubicBezTo>
                    <a:pt x="1565" y="0"/>
                    <a:pt x="1547" y="0"/>
                    <a:pt x="1531" y="5"/>
                  </a:cubicBezTo>
                  <a:cubicBezTo>
                    <a:pt x="56" y="497"/>
                    <a:pt x="56" y="497"/>
                    <a:pt x="56" y="497"/>
                  </a:cubicBezTo>
                  <a:cubicBezTo>
                    <a:pt x="23" y="508"/>
                    <a:pt x="0" y="539"/>
                    <a:pt x="0" y="574"/>
                  </a:cubicBezTo>
                  <a:cubicBezTo>
                    <a:pt x="0" y="610"/>
                    <a:pt x="23" y="641"/>
                    <a:pt x="56" y="652"/>
                  </a:cubicBezTo>
                  <a:cubicBezTo>
                    <a:pt x="492" y="797"/>
                    <a:pt x="492" y="797"/>
                    <a:pt x="492" y="797"/>
                  </a:cubicBezTo>
                  <a:cubicBezTo>
                    <a:pt x="492" y="1230"/>
                    <a:pt x="492" y="1230"/>
                    <a:pt x="492" y="1230"/>
                  </a:cubicBezTo>
                  <a:cubicBezTo>
                    <a:pt x="492" y="1252"/>
                    <a:pt x="500" y="1272"/>
                    <a:pt x="515" y="1288"/>
                  </a:cubicBezTo>
                  <a:cubicBezTo>
                    <a:pt x="530" y="1302"/>
                    <a:pt x="875" y="1639"/>
                    <a:pt x="1556" y="1639"/>
                  </a:cubicBezTo>
                  <a:cubicBezTo>
                    <a:pt x="1804" y="1639"/>
                    <a:pt x="2036" y="1595"/>
                    <a:pt x="2244" y="1507"/>
                  </a:cubicBezTo>
                  <a:cubicBezTo>
                    <a:pt x="2285" y="1489"/>
                    <a:pt x="2305" y="1441"/>
                    <a:pt x="2287" y="1399"/>
                  </a:cubicBezTo>
                  <a:cubicBezTo>
                    <a:pt x="2270" y="1358"/>
                    <a:pt x="2222" y="1338"/>
                    <a:pt x="2180" y="1356"/>
                  </a:cubicBezTo>
                  <a:cubicBezTo>
                    <a:pt x="1992" y="1435"/>
                    <a:pt x="1782" y="1475"/>
                    <a:pt x="1557" y="1475"/>
                  </a:cubicBezTo>
                  <a:cubicBezTo>
                    <a:pt x="1238" y="1475"/>
                    <a:pt x="1004" y="1393"/>
                    <a:pt x="863" y="1324"/>
                  </a:cubicBezTo>
                  <a:cubicBezTo>
                    <a:pt x="759" y="1272"/>
                    <a:pt x="689" y="1221"/>
                    <a:pt x="656" y="1193"/>
                  </a:cubicBezTo>
                  <a:cubicBezTo>
                    <a:pt x="656" y="852"/>
                    <a:pt x="656" y="852"/>
                    <a:pt x="656" y="852"/>
                  </a:cubicBezTo>
                  <a:cubicBezTo>
                    <a:pt x="1531" y="1144"/>
                    <a:pt x="1531" y="1144"/>
                    <a:pt x="1531" y="1144"/>
                  </a:cubicBezTo>
                  <a:cubicBezTo>
                    <a:pt x="1539" y="1146"/>
                    <a:pt x="1548" y="1148"/>
                    <a:pt x="1557" y="1148"/>
                  </a:cubicBezTo>
                  <a:cubicBezTo>
                    <a:pt x="1565" y="1148"/>
                    <a:pt x="1574" y="1146"/>
                    <a:pt x="1583" y="1144"/>
                  </a:cubicBezTo>
                  <a:cubicBezTo>
                    <a:pt x="2458" y="852"/>
                    <a:pt x="2458" y="852"/>
                    <a:pt x="2458" y="852"/>
                  </a:cubicBezTo>
                  <a:cubicBezTo>
                    <a:pt x="2458" y="998"/>
                    <a:pt x="2458" y="998"/>
                    <a:pt x="2458" y="998"/>
                  </a:cubicBezTo>
                  <a:cubicBezTo>
                    <a:pt x="2362" y="1032"/>
                    <a:pt x="2294" y="1123"/>
                    <a:pt x="2294" y="1230"/>
                  </a:cubicBezTo>
                  <a:cubicBezTo>
                    <a:pt x="2294" y="1330"/>
                    <a:pt x="2354" y="1416"/>
                    <a:pt x="2440" y="1454"/>
                  </a:cubicBezTo>
                  <a:cubicBezTo>
                    <a:pt x="2296" y="2029"/>
                    <a:pt x="2296" y="2029"/>
                    <a:pt x="2296" y="2029"/>
                  </a:cubicBezTo>
                  <a:cubicBezTo>
                    <a:pt x="2290" y="2053"/>
                    <a:pt x="2296" y="2080"/>
                    <a:pt x="2311" y="2099"/>
                  </a:cubicBezTo>
                  <a:cubicBezTo>
                    <a:pt x="2327" y="2119"/>
                    <a:pt x="2351" y="2131"/>
                    <a:pt x="2376" y="2131"/>
                  </a:cubicBezTo>
                  <a:cubicBezTo>
                    <a:pt x="2704" y="2131"/>
                    <a:pt x="2704" y="2131"/>
                    <a:pt x="2704" y="2131"/>
                  </a:cubicBezTo>
                  <a:cubicBezTo>
                    <a:pt x="2729" y="2131"/>
                    <a:pt x="2753" y="2119"/>
                    <a:pt x="2768" y="2099"/>
                  </a:cubicBezTo>
                  <a:cubicBezTo>
                    <a:pt x="2784" y="2080"/>
                    <a:pt x="2789" y="2053"/>
                    <a:pt x="2783" y="2029"/>
                  </a:cubicBezTo>
                  <a:cubicBezTo>
                    <a:pt x="2639" y="1454"/>
                    <a:pt x="2639" y="1454"/>
                    <a:pt x="2639" y="1454"/>
                  </a:cubicBezTo>
                  <a:cubicBezTo>
                    <a:pt x="2725" y="1416"/>
                    <a:pt x="2785" y="1330"/>
                    <a:pt x="2785" y="1230"/>
                  </a:cubicBezTo>
                  <a:cubicBezTo>
                    <a:pt x="2785" y="1123"/>
                    <a:pt x="2717" y="1032"/>
                    <a:pt x="2622" y="998"/>
                  </a:cubicBezTo>
                  <a:cubicBezTo>
                    <a:pt x="2622" y="797"/>
                    <a:pt x="2622" y="797"/>
                    <a:pt x="2622" y="797"/>
                  </a:cubicBezTo>
                  <a:cubicBezTo>
                    <a:pt x="3057" y="652"/>
                    <a:pt x="3057" y="652"/>
                    <a:pt x="3057" y="652"/>
                  </a:cubicBezTo>
                  <a:cubicBezTo>
                    <a:pt x="3091" y="641"/>
                    <a:pt x="3113" y="610"/>
                    <a:pt x="3113" y="574"/>
                  </a:cubicBezTo>
                  <a:cubicBezTo>
                    <a:pt x="3113" y="539"/>
                    <a:pt x="3091" y="508"/>
                    <a:pt x="3057" y="497"/>
                  </a:cubicBezTo>
                  <a:close/>
                  <a:moveTo>
                    <a:pt x="2540" y="1148"/>
                  </a:moveTo>
                  <a:cubicBezTo>
                    <a:pt x="2585" y="1148"/>
                    <a:pt x="2621" y="1184"/>
                    <a:pt x="2621" y="1230"/>
                  </a:cubicBezTo>
                  <a:cubicBezTo>
                    <a:pt x="2621" y="1275"/>
                    <a:pt x="2585" y="1312"/>
                    <a:pt x="2540" y="1312"/>
                  </a:cubicBezTo>
                  <a:cubicBezTo>
                    <a:pt x="2494" y="1312"/>
                    <a:pt x="2458" y="1275"/>
                    <a:pt x="2458" y="1230"/>
                  </a:cubicBezTo>
                  <a:cubicBezTo>
                    <a:pt x="2458" y="1184"/>
                    <a:pt x="2494" y="1148"/>
                    <a:pt x="2540" y="1148"/>
                  </a:cubicBezTo>
                  <a:close/>
                  <a:moveTo>
                    <a:pt x="2481" y="1967"/>
                  </a:moveTo>
                  <a:cubicBezTo>
                    <a:pt x="2540" y="1731"/>
                    <a:pt x="2540" y="1731"/>
                    <a:pt x="2540" y="1731"/>
                  </a:cubicBezTo>
                  <a:cubicBezTo>
                    <a:pt x="2599" y="1967"/>
                    <a:pt x="2599" y="1967"/>
                    <a:pt x="2599" y="1967"/>
                  </a:cubicBezTo>
                  <a:cubicBezTo>
                    <a:pt x="2481" y="1967"/>
                    <a:pt x="2481" y="1967"/>
                    <a:pt x="2481" y="1967"/>
                  </a:cubicBezTo>
                  <a:close/>
                  <a:moveTo>
                    <a:pt x="2533" y="654"/>
                  </a:moveTo>
                  <a:cubicBezTo>
                    <a:pt x="1570" y="493"/>
                    <a:pt x="1570" y="493"/>
                    <a:pt x="1570" y="493"/>
                  </a:cubicBezTo>
                  <a:cubicBezTo>
                    <a:pt x="1525" y="486"/>
                    <a:pt x="1483" y="516"/>
                    <a:pt x="1476" y="561"/>
                  </a:cubicBezTo>
                  <a:cubicBezTo>
                    <a:pt x="1469" y="605"/>
                    <a:pt x="1499" y="648"/>
                    <a:pt x="1543" y="655"/>
                  </a:cubicBezTo>
                  <a:cubicBezTo>
                    <a:pt x="2201" y="765"/>
                    <a:pt x="2201" y="765"/>
                    <a:pt x="2201" y="765"/>
                  </a:cubicBezTo>
                  <a:cubicBezTo>
                    <a:pt x="1557" y="979"/>
                    <a:pt x="1557" y="979"/>
                    <a:pt x="1557" y="979"/>
                  </a:cubicBezTo>
                  <a:cubicBezTo>
                    <a:pt x="341" y="574"/>
                    <a:pt x="341" y="574"/>
                    <a:pt x="341" y="574"/>
                  </a:cubicBezTo>
                  <a:cubicBezTo>
                    <a:pt x="1557" y="169"/>
                    <a:pt x="1557" y="169"/>
                    <a:pt x="1557" y="169"/>
                  </a:cubicBezTo>
                  <a:cubicBezTo>
                    <a:pt x="2772" y="574"/>
                    <a:pt x="2772" y="574"/>
                    <a:pt x="2772" y="574"/>
                  </a:cubicBezTo>
                  <a:cubicBezTo>
                    <a:pt x="2533" y="654"/>
                    <a:pt x="2533" y="654"/>
                    <a:pt x="2533" y="654"/>
                  </a:cubicBezTo>
                  <a:close/>
                  <a:moveTo>
                    <a:pt x="2533" y="654"/>
                  </a:moveTo>
                  <a:cubicBezTo>
                    <a:pt x="2533" y="654"/>
                    <a:pt x="2533" y="654"/>
                    <a:pt x="2533" y="654"/>
                  </a:cubicBezTo>
                </a:path>
              </a:pathLst>
            </a:custGeom>
            <a:solidFill>
              <a:srgbClr val="FFFFFF">
                <a:alpha val="100000"/>
              </a:srgbClr>
            </a:solidFill>
          </p:spPr>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5982796" y="3116804"/>
            <a:ext cx="5783287" cy="1160526"/>
            <a:chOff x="5982796" y="3116804"/>
            <a:chExt cx="5783287" cy="1160526"/>
          </a:xfrm>
        </p:grpSpPr>
        <p:sp>
          <p:nvSpPr>
            <p:cNvPr id="3" name="TextBox 3"/>
            <p:cNvSpPr txBox="1"/>
            <p:nvPr/>
          </p:nvSpPr>
          <p:spPr>
            <a:xfrm>
              <a:off x="5982796" y="3116804"/>
              <a:ext cx="4521094"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科学治理的重要性</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5982796" y="3575147"/>
              <a:ext cx="5783287"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塞罕坝治沙的成功经验表明，科学治理是生态环境保护的关键，必须遵循自然规律，采取科学的方法和措施。</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grpSp>
      <p:grpSp>
        <p:nvGrpSpPr>
          <p:cNvPr id="5" name="Group 5"/>
          <p:cNvGrpSpPr/>
          <p:nvPr/>
        </p:nvGrpSpPr>
        <p:grpSpPr>
          <a:xfrm>
            <a:off x="5982796" y="4769459"/>
            <a:ext cx="5783287" cy="1160526"/>
            <a:chOff x="5982796" y="4769459"/>
            <a:chExt cx="5783287" cy="1160526"/>
          </a:xfrm>
        </p:grpSpPr>
        <p:sp>
          <p:nvSpPr>
            <p:cNvPr id="6" name="TextBox 6"/>
            <p:cNvSpPr txBox="1"/>
            <p:nvPr/>
          </p:nvSpPr>
          <p:spPr>
            <a:xfrm>
              <a:off x="5982796" y="4769459"/>
              <a:ext cx="4521094"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长期坚持的重要性</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5982796" y="5227802"/>
              <a:ext cx="5783287"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塞罕坝治沙是一个长期的过程，需要持续不断地投入和努力，才能取得显著的成效。</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grpSp>
      <p:sp>
        <p:nvSpPr>
          <p:cNvPr id="8" name="TextBox 8"/>
          <p:cNvSpPr txBox="1"/>
          <p:nvPr/>
        </p:nvSpPr>
        <p:spPr>
          <a:xfrm>
            <a:off x="5982796" y="1468163"/>
            <a:ext cx="4521094"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生态环境保护的重要性</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5982796" y="1926506"/>
            <a:ext cx="5700871"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塞罕坝治沙故事告诉我们，生态环境保护是关系人类生存和发展的重大问题，必须高度重视。</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pic>
        <p:nvPicPr>
          <p:cNvPr id="10" name="Picture 10"/>
          <p:cNvPicPr>
            <a:picLocks noChangeAspect="1"/>
          </p:cNvPicPr>
          <p:nvPr/>
        </p:nvPicPr>
        <p:blipFill>
          <a:blip r:embed="rId2"/>
          <a:srcRect l="12542" r="12542"/>
          <a:stretch>
            <a:fillRect/>
          </a:stretch>
        </p:blipFill>
        <p:spPr>
          <a:xfrm>
            <a:off x="869006" y="1293634"/>
            <a:ext cx="4563024" cy="4563025"/>
          </a:xfrm>
          <a:prstGeom prst="diamond">
            <a:avLst/>
          </a:prstGeom>
        </p:spPr>
      </p:pic>
      <p:grpSp>
        <p:nvGrpSpPr>
          <p:cNvPr id="11" name="Group 11"/>
          <p:cNvGrpSpPr/>
          <p:nvPr/>
        </p:nvGrpSpPr>
        <p:grpSpPr>
          <a:xfrm>
            <a:off x="454963" y="93878"/>
            <a:ext cx="10641129" cy="914400"/>
            <a:chOff x="454963" y="93878"/>
            <a:chExt cx="10641129" cy="914400"/>
          </a:xfrm>
        </p:grpSpPr>
        <p:sp>
          <p:nvSpPr>
            <p:cNvPr id="12" name="AutoShape 12"/>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TextBox 32"/>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对生态环境保护的启示</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551200" y="495117"/>
            <a:ext cx="757489" cy="757489"/>
            <a:chOff x="551200" y="495117"/>
            <a:chExt cx="757489" cy="757489"/>
          </a:xfrm>
        </p:grpSpPr>
        <p:sp>
          <p:nvSpPr>
            <p:cNvPr id="3" name="AutoShape 3"/>
            <p:cNvSpPr/>
            <p:nvPr/>
          </p:nvSpPr>
          <p:spPr>
            <a:xfrm>
              <a:off x="551200" y="495117"/>
              <a:ext cx="757489" cy="757489"/>
            </a:xfrm>
            <a:prstGeom prst="roundRect">
              <a:avLst>
                <a:gd name="adj" fmla="val 8841"/>
              </a:avLst>
            </a:prstGeom>
            <a:gradFill>
              <a:gsLst>
                <a:gs pos="0">
                  <a:schemeClr val="accent1">
                    <a:alpha val="100000"/>
                    <a:lumMod val="85000"/>
                  </a:schemeClr>
                </a:gs>
                <a:gs pos="100000">
                  <a:schemeClr val="accent1">
                    <a:alpha val="100000"/>
                  </a:schemeClr>
                </a:gs>
              </a:gsLst>
              <a:lin ang="2700000"/>
            </a:gradFill>
            <a:effectLst>
              <a:outerShdw blurRad="203200" dist="101600" dir="2700000">
                <a:srgbClr val="000000">
                  <a:alpha val="30000"/>
                </a:srgbClr>
              </a:outerShdw>
            </a:effectLst>
          </p:spPr>
        </p:sp>
      </p:grpSp>
      <p:grpSp>
        <p:nvGrpSpPr>
          <p:cNvPr id="4" name="Group 4"/>
          <p:cNvGrpSpPr/>
          <p:nvPr/>
        </p:nvGrpSpPr>
        <p:grpSpPr>
          <a:xfrm>
            <a:off x="572171" y="516087"/>
            <a:ext cx="715670" cy="715670"/>
            <a:chOff x="572171" y="516087"/>
            <a:chExt cx="715670" cy="715670"/>
          </a:xfrm>
        </p:grpSpPr>
        <p:sp>
          <p:nvSpPr>
            <p:cNvPr id="5" name="Freeform 5"/>
            <p:cNvSpPr/>
            <p:nvPr/>
          </p:nvSpPr>
          <p:spPr>
            <a:xfrm>
              <a:off x="572171" y="516087"/>
              <a:ext cx="715670" cy="715670"/>
            </a:xfrm>
            <a:custGeom>
              <a:avLst/>
              <a:gdLst/>
              <a:ahLst/>
              <a:cxnLst/>
              <a:rect l="l" t="t" r="r" b="b"/>
              <a:pathLst>
                <a:path w="1625021" h="1625022">
                  <a:moveTo>
                    <a:pt x="247132" y="108611"/>
                  </a:moveTo>
                  <a:cubicBezTo>
                    <a:pt x="173259" y="108611"/>
                    <a:pt x="113373" y="168497"/>
                    <a:pt x="113373" y="242370"/>
                  </a:cubicBezTo>
                  <a:lnTo>
                    <a:pt x="113373" y="1373126"/>
                  </a:lnTo>
                  <a:cubicBezTo>
                    <a:pt x="113373" y="1446999"/>
                    <a:pt x="173259" y="1506885"/>
                    <a:pt x="247132" y="1506885"/>
                  </a:cubicBezTo>
                  <a:lnTo>
                    <a:pt x="1377888" y="1506885"/>
                  </a:lnTo>
                  <a:cubicBezTo>
                    <a:pt x="1451761" y="1506885"/>
                    <a:pt x="1511647" y="1446999"/>
                    <a:pt x="1511647" y="1373126"/>
                  </a:cubicBezTo>
                  <a:lnTo>
                    <a:pt x="1511647" y="242370"/>
                  </a:lnTo>
                  <a:cubicBezTo>
                    <a:pt x="1511647" y="168497"/>
                    <a:pt x="1451761" y="108611"/>
                    <a:pt x="1377888" y="108611"/>
                  </a:cubicBezTo>
                  <a:close/>
                  <a:moveTo>
                    <a:pt x="143668" y="0"/>
                  </a:moveTo>
                  <a:lnTo>
                    <a:pt x="1481353" y="0"/>
                  </a:lnTo>
                  <a:cubicBezTo>
                    <a:pt x="1560699" y="0"/>
                    <a:pt x="1625021" y="64322"/>
                    <a:pt x="1625021" y="143668"/>
                  </a:cubicBezTo>
                  <a:lnTo>
                    <a:pt x="1625021" y="1481354"/>
                  </a:lnTo>
                  <a:cubicBezTo>
                    <a:pt x="1625021" y="1560700"/>
                    <a:pt x="1560699" y="1625022"/>
                    <a:pt x="1481353" y="1625022"/>
                  </a:cubicBezTo>
                  <a:lnTo>
                    <a:pt x="143668" y="1625022"/>
                  </a:lnTo>
                  <a:cubicBezTo>
                    <a:pt x="64322" y="1625022"/>
                    <a:pt x="0" y="1560700"/>
                    <a:pt x="0" y="1481354"/>
                  </a:cubicBezTo>
                  <a:lnTo>
                    <a:pt x="0" y="143668"/>
                  </a:lnTo>
                  <a:cubicBezTo>
                    <a:pt x="0" y="64322"/>
                    <a:pt x="64322" y="0"/>
                    <a:pt x="143668" y="0"/>
                  </a:cubicBezTo>
                  <a:close/>
                </a:path>
              </a:pathLst>
            </a:custGeom>
            <a:solidFill>
              <a:schemeClr val="accent1">
                <a:lumMod val="95000"/>
                <a:alpha val="100000"/>
              </a:schemeClr>
            </a:solidFill>
          </p:spPr>
          <p:style>
            <a:lnRef idx="0">
              <a:schemeClr val="accent1"/>
            </a:lnRef>
            <a:fillRef idx="1">
              <a:schemeClr val="accent1"/>
            </a:fillRef>
            <a:effectRef idx="0">
              <a:schemeClr val="accent1"/>
            </a:effectRef>
            <a:fontRef idx="minor">
              <a:schemeClr val="lt1"/>
            </a:fontRef>
          </p:style>
        </p:sp>
        <p:sp>
          <p:nvSpPr>
            <p:cNvPr id="6" name="AutoShape 6"/>
            <p:cNvSpPr/>
            <p:nvPr/>
          </p:nvSpPr>
          <p:spPr>
            <a:xfrm>
              <a:off x="572171" y="516087"/>
              <a:ext cx="715670" cy="715670"/>
            </a:xfrm>
            <a:prstGeom prst="roundRect">
              <a:avLst>
                <a:gd name="adj" fmla="val 8841"/>
              </a:avLst>
            </a:prstGeom>
          </p:spPr>
        </p:sp>
        <p:sp>
          <p:nvSpPr>
            <p:cNvPr id="7" name="AutoShape 7"/>
            <p:cNvSpPr/>
            <p:nvPr/>
          </p:nvSpPr>
          <p:spPr>
            <a:xfrm>
              <a:off x="622036" y="565953"/>
              <a:ext cx="615696" cy="615696"/>
            </a:xfrm>
            <a:prstGeom prst="roundRect">
              <a:avLst>
                <a:gd name="adj" fmla="val 9566"/>
              </a:avLst>
            </a:prstGeom>
          </p:spPr>
        </p:sp>
      </p:grpSp>
      <p:sp>
        <p:nvSpPr>
          <p:cNvPr id="8" name="AutoShape 8"/>
          <p:cNvSpPr/>
          <p:nvPr/>
        </p:nvSpPr>
        <p:spPr>
          <a:xfrm>
            <a:off x="1490568" y="1247584"/>
            <a:ext cx="1681506" cy="766756"/>
          </a:xfrm>
          <a:prstGeom prst="rect">
            <a:avLst/>
          </a:prstGeom>
        </p:spPr>
        <p:txBody>
          <a:bodyPr wrap="square" lIns="0" tIns="0" rIns="0" bIns="0" rtlCol="0" anchor="t" anchorCtr="0">
            <a:noAutofit/>
          </a:bodyPr>
          <a:lstStyle/>
          <a:p>
            <a:pPr algn="ctr">
              <a:spcBef>
                <a:spcPct val="0"/>
              </a:spcBef>
              <a:defRPr/>
            </a:pPr>
            <a:r>
              <a:rPr lang="en-US" sz="4425" b="1">
                <a:solidFill>
                  <a:srgbClr val="FFFFFF"/>
                </a:solidFill>
                <a:latin typeface="黑体" panose="02010609060101010101" charset="-122"/>
                <a:ea typeface="黑体" panose="02010609060101010101" charset="-122"/>
                <a:cs typeface="黑体" panose="02010609060101010101" charset="-122"/>
              </a:rPr>
              <a:t>目录</a:t>
            </a:r>
            <a:endParaRPr lang="en-US" sz="1100"/>
          </a:p>
        </p:txBody>
      </p:sp>
      <p:cxnSp>
        <p:nvCxnSpPr>
          <p:cNvPr id="9" name="Connector 9"/>
          <p:cNvCxnSpPr/>
          <p:nvPr/>
        </p:nvCxnSpPr>
        <p:spPr>
          <a:xfrm>
            <a:off x="4573574" y="1614170"/>
            <a:ext cx="5237390" cy="0"/>
          </a:xfrm>
          <a:prstGeom prst="line">
            <a:avLst/>
          </a:prstGeom>
          <a:ln w="9525">
            <a:solidFill>
              <a:srgbClr val="FFFFFF">
                <a:alpha val="100000"/>
              </a:srgbClr>
            </a:solidFill>
            <a:prstDash val="solid"/>
            <a:headEnd type="oval"/>
          </a:ln>
        </p:spPr>
      </p:cxnSp>
      <p:sp>
        <p:nvSpPr>
          <p:cNvPr id="10" name="TextBox 10"/>
          <p:cNvSpPr txBox="1"/>
          <p:nvPr/>
        </p:nvSpPr>
        <p:spPr>
          <a:xfrm>
            <a:off x="4596480" y="1789458"/>
            <a:ext cx="6562725" cy="4819650"/>
          </a:xfrm>
          <a:prstGeom prst="rect">
            <a:avLst/>
          </a:prstGeom>
        </p:spPr>
        <p:txBody>
          <a:bodyPr vert="horz" wrap="square" lIns="123825" tIns="123825" rIns="57150" bIns="123825" rtlCol="0" anchor="t" anchorCtr="0">
            <a:spAutoFit/>
          </a:bodyPr>
          <a:lstStyle/>
          <a:p>
            <a:pPr marL="203200" lvl="0" indent="-203200">
              <a:lnSpc>
                <a:spcPct val="150000"/>
              </a:lnSpc>
              <a:buFont typeface="Arial" panose="020B0604020202020204"/>
              <a:buChar char="•"/>
            </a:pPr>
            <a:r>
              <a:rPr lang="en-US" sz="2400" b="1">
                <a:solidFill>
                  <a:srgbClr val="FFFFFF"/>
                </a:solidFill>
                <a:latin typeface="微软雅黑" panose="020B0503020204020204" charset="-122"/>
                <a:ea typeface="微软雅黑" panose="020B0503020204020204" charset="-122"/>
                <a:cs typeface="微软雅黑" panose="020B0503020204020204" charset="-122"/>
              </a:rPr>
              <a:t>引言</a:t>
            </a:r>
            <a:endParaRPr lang="en-US" sz="2400" b="1">
              <a:solidFill>
                <a:srgbClr val="FFFFFF"/>
              </a:solidFill>
              <a:latin typeface="微软雅黑" panose="020B0503020204020204" charset="-122"/>
              <a:ea typeface="微软雅黑" panose="020B0503020204020204" charset="-122"/>
              <a:cs typeface="微软雅黑" panose="020B0503020204020204" charset="-122"/>
            </a:endParaRPr>
          </a:p>
          <a:p>
            <a:pPr marL="203200" lvl="0" indent="-203200">
              <a:lnSpc>
                <a:spcPct val="150000"/>
              </a:lnSpc>
              <a:buFont typeface="Arial" panose="020B0604020202020204"/>
              <a:buChar char="•"/>
            </a:pPr>
            <a:r>
              <a:rPr lang="en-US" sz="2400" b="1">
                <a:solidFill>
                  <a:srgbClr val="FFFFFF"/>
                </a:solidFill>
                <a:latin typeface="微软雅黑" panose="020B0503020204020204" charset="-122"/>
                <a:ea typeface="微软雅黑" panose="020B0503020204020204" charset="-122"/>
                <a:cs typeface="微软雅黑" panose="020B0503020204020204" charset="-122"/>
              </a:rPr>
              <a:t>塞罕坝的地理环境与气候特点</a:t>
            </a:r>
            <a:endParaRPr lang="en-US" sz="2400" b="1">
              <a:solidFill>
                <a:srgbClr val="FFFFFF"/>
              </a:solidFill>
              <a:latin typeface="微软雅黑" panose="020B0503020204020204" charset="-122"/>
              <a:ea typeface="微软雅黑" panose="020B0503020204020204" charset="-122"/>
              <a:cs typeface="微软雅黑" panose="020B0503020204020204" charset="-122"/>
            </a:endParaRPr>
          </a:p>
          <a:p>
            <a:pPr marL="203200" lvl="0" indent="-203200">
              <a:lnSpc>
                <a:spcPct val="150000"/>
              </a:lnSpc>
              <a:buFont typeface="Arial" panose="020B0604020202020204"/>
              <a:buChar char="•"/>
            </a:pPr>
            <a:r>
              <a:rPr lang="en-US" sz="2400" b="1">
                <a:solidFill>
                  <a:srgbClr val="FFFFFF"/>
                </a:solidFill>
                <a:latin typeface="微软雅黑" panose="020B0503020204020204" charset="-122"/>
                <a:ea typeface="微软雅黑" panose="020B0503020204020204" charset="-122"/>
                <a:cs typeface="微软雅黑" panose="020B0503020204020204" charset="-122"/>
              </a:rPr>
              <a:t>塞罕坝的治沙历程与成果</a:t>
            </a:r>
            <a:endParaRPr lang="en-US" sz="2400" b="1">
              <a:solidFill>
                <a:srgbClr val="FFFFFF"/>
              </a:solidFill>
              <a:latin typeface="微软雅黑" panose="020B0503020204020204" charset="-122"/>
              <a:ea typeface="微软雅黑" panose="020B0503020204020204" charset="-122"/>
              <a:cs typeface="微软雅黑" panose="020B0503020204020204" charset="-122"/>
            </a:endParaRPr>
          </a:p>
          <a:p>
            <a:pPr marL="203200" lvl="0" indent="-203200">
              <a:lnSpc>
                <a:spcPct val="150000"/>
              </a:lnSpc>
              <a:buFont typeface="Arial" panose="020B0604020202020204"/>
              <a:buChar char="•"/>
            </a:pPr>
            <a:r>
              <a:rPr lang="en-US" sz="2400" b="1">
                <a:solidFill>
                  <a:srgbClr val="FFFFFF"/>
                </a:solidFill>
                <a:latin typeface="微软雅黑" panose="020B0503020204020204" charset="-122"/>
                <a:ea typeface="微软雅黑" panose="020B0503020204020204" charset="-122"/>
                <a:cs typeface="微软雅黑" panose="020B0503020204020204" charset="-122"/>
              </a:rPr>
              <a:t>塞罕坝治沙故事中的感人瞬间与人物</a:t>
            </a:r>
            <a:endParaRPr lang="en-US" sz="2400" b="1">
              <a:solidFill>
                <a:srgbClr val="FFFFFF"/>
              </a:solidFill>
              <a:latin typeface="微软雅黑" panose="020B0503020204020204" charset="-122"/>
              <a:ea typeface="微软雅黑" panose="020B0503020204020204" charset="-122"/>
              <a:cs typeface="微软雅黑" panose="020B0503020204020204" charset="-122"/>
            </a:endParaRPr>
          </a:p>
          <a:p>
            <a:pPr marL="203200" lvl="0" indent="-203200">
              <a:lnSpc>
                <a:spcPct val="150000"/>
              </a:lnSpc>
              <a:buFont typeface="Arial" panose="020B0604020202020204"/>
              <a:buChar char="•"/>
            </a:pPr>
            <a:r>
              <a:rPr lang="en-US" sz="2400" b="1">
                <a:solidFill>
                  <a:srgbClr val="FFFFFF"/>
                </a:solidFill>
                <a:latin typeface="微软雅黑" panose="020B0503020204020204" charset="-122"/>
                <a:ea typeface="微软雅黑" panose="020B0503020204020204" charset="-122"/>
                <a:cs typeface="微软雅黑" panose="020B0503020204020204" charset="-122"/>
              </a:rPr>
              <a:t>塞罕坝治沙故事的启示与意义</a:t>
            </a:r>
            <a:endParaRPr lang="en-US" sz="2400" b="1">
              <a:solidFill>
                <a:srgbClr val="FFFFFF"/>
              </a:solidFill>
              <a:latin typeface="微软雅黑" panose="020B0503020204020204" charset="-122"/>
              <a:ea typeface="微软雅黑" panose="020B0503020204020204" charset="-122"/>
              <a:cs typeface="微软雅黑" panose="020B0503020204020204" charset="-122"/>
            </a:endParaRPr>
          </a:p>
          <a:p>
            <a:pPr marL="203200" lvl="0" indent="-203200">
              <a:lnSpc>
                <a:spcPct val="150000"/>
              </a:lnSpc>
              <a:buFont typeface="Arial" panose="020B0604020202020204"/>
              <a:buChar char="•"/>
            </a:pPr>
            <a:r>
              <a:rPr lang="en-US" sz="2400" b="1">
                <a:solidFill>
                  <a:srgbClr val="FFFFFF"/>
                </a:solidFill>
                <a:latin typeface="微软雅黑" panose="020B0503020204020204" charset="-122"/>
                <a:ea typeface="微软雅黑" panose="020B0503020204020204" charset="-122"/>
                <a:cs typeface="微软雅黑" panose="020B0503020204020204" charset="-122"/>
              </a:rPr>
              <a:t>未来展望与建议措施</a:t>
            </a:r>
            <a:endParaRPr lang="en-US" sz="2400" b="1">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3485416" y="3075841"/>
            <a:ext cx="1954703" cy="1969616"/>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3" name="AutoShape 3"/>
          <p:cNvSpPr/>
          <p:nvPr/>
        </p:nvSpPr>
        <p:spPr>
          <a:xfrm>
            <a:off x="5660673" y="3426081"/>
            <a:ext cx="2699191" cy="271978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4" name="AutoShape 4"/>
          <p:cNvSpPr/>
          <p:nvPr/>
        </p:nvSpPr>
        <p:spPr>
          <a:xfrm>
            <a:off x="5288494" y="1513149"/>
            <a:ext cx="1721774" cy="172177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5" name="TextBox 5"/>
          <p:cNvSpPr txBox="1"/>
          <p:nvPr/>
        </p:nvSpPr>
        <p:spPr>
          <a:xfrm>
            <a:off x="280421" y="2711491"/>
            <a:ext cx="3039989" cy="1257300"/>
          </a:xfrm>
          <a:prstGeom prst="rect">
            <a:avLst/>
          </a:prstGeom>
        </p:spPr>
        <p:txBody>
          <a:bodyPr vert="horz" wrap="square" lIns="114300" tIns="57150" rIns="114300" bIns="57150" rtlCol="0" anchor="t" anchorCtr="0">
            <a:spAutoFit/>
          </a:bodyPr>
          <a:lstStyle/>
          <a:p>
            <a:pPr algn="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塞罕坝治沙故事告诉我们，要尊重自然、顺应自然，不能盲目破坏生态环境。</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pic>
        <p:nvPicPr>
          <p:cNvPr id="6" name="Picture 6"/>
          <p:cNvPicPr>
            <a:picLocks noChangeAspect="1"/>
          </p:cNvPicPr>
          <p:nvPr/>
        </p:nvPicPr>
        <p:blipFill>
          <a:blip r:embed="rId2"/>
          <a:srcRect l="12542" r="12542"/>
          <a:stretch>
            <a:fillRect/>
          </a:stretch>
        </p:blipFill>
        <p:spPr>
          <a:xfrm>
            <a:off x="5399254" y="1623909"/>
            <a:ext cx="1500254" cy="1500254"/>
          </a:xfrm>
          <a:prstGeom prst="ellipse">
            <a:avLst/>
          </a:prstGeom>
        </p:spPr>
      </p:pic>
      <p:sp>
        <p:nvSpPr>
          <p:cNvPr id="7" name="TextBox 7"/>
          <p:cNvSpPr txBox="1"/>
          <p:nvPr/>
        </p:nvSpPr>
        <p:spPr>
          <a:xfrm>
            <a:off x="613814" y="2226284"/>
            <a:ext cx="2703493" cy="398526"/>
          </a:xfrm>
          <a:prstGeom prst="rect">
            <a:avLst/>
          </a:prstGeom>
        </p:spPr>
        <p:txBody>
          <a:bodyPr vert="horz" wrap="square" lIns="114300" tIns="57150" rIns="114300" bIns="57150" rtlCol="0" anchor="t" anchorCtr="0">
            <a:spAutoFit/>
          </a:bodyPr>
          <a:lstStyle/>
          <a:p>
            <a:pPr algn="r">
              <a:lnSpc>
                <a:spcPct val="77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尊重自然</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8" name="TextBox 8"/>
          <p:cNvSpPr txBox="1"/>
          <p:nvPr/>
        </p:nvSpPr>
        <p:spPr>
          <a:xfrm>
            <a:off x="7300757" y="1971492"/>
            <a:ext cx="3121877" cy="1287399"/>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塞罕坝治沙的成功经验表明，保护自然就是保护人类自己，必须采取积极的措施，保护生态环境。</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7300757" y="1513149"/>
            <a:ext cx="2703493"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保护自然</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pic>
        <p:nvPicPr>
          <p:cNvPr id="10" name="Picture 10"/>
          <p:cNvPicPr>
            <a:picLocks noChangeAspect="1"/>
          </p:cNvPicPr>
          <p:nvPr/>
        </p:nvPicPr>
        <p:blipFill>
          <a:blip r:embed="rId3"/>
          <a:srcRect l="12542" r="12542"/>
          <a:stretch>
            <a:fillRect/>
          </a:stretch>
        </p:blipFill>
        <p:spPr>
          <a:xfrm>
            <a:off x="5820154" y="3595858"/>
            <a:ext cx="2380229" cy="2380229"/>
          </a:xfrm>
          <a:prstGeom prst="ellipse">
            <a:avLst/>
          </a:prstGeom>
        </p:spPr>
      </p:pic>
      <p:pic>
        <p:nvPicPr>
          <p:cNvPr id="11" name="Picture 11"/>
          <p:cNvPicPr>
            <a:picLocks noChangeAspect="1"/>
          </p:cNvPicPr>
          <p:nvPr/>
        </p:nvPicPr>
        <p:blipFill>
          <a:blip r:embed="rId4"/>
          <a:srcRect l="16724" r="16724"/>
          <a:stretch>
            <a:fillRect/>
          </a:stretch>
        </p:blipFill>
        <p:spPr>
          <a:xfrm>
            <a:off x="3637042" y="3234923"/>
            <a:ext cx="1651452" cy="1651452"/>
          </a:xfrm>
          <a:prstGeom prst="ellipse">
            <a:avLst/>
          </a:prstGeom>
        </p:spPr>
      </p:pic>
      <p:sp>
        <p:nvSpPr>
          <p:cNvPr id="12" name="TextBox 12"/>
          <p:cNvSpPr txBox="1"/>
          <p:nvPr/>
        </p:nvSpPr>
        <p:spPr>
          <a:xfrm>
            <a:off x="8621512" y="4777233"/>
            <a:ext cx="3219450" cy="1257300"/>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在保护生态环境的前提下，合理利用自然资源，实现人与自然的和谐共生。</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3" name="TextBox 13"/>
          <p:cNvSpPr txBox="1"/>
          <p:nvPr/>
        </p:nvSpPr>
        <p:spPr>
          <a:xfrm>
            <a:off x="8621512" y="4318890"/>
            <a:ext cx="2703493"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合理利用自然</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grpSp>
        <p:nvGrpSpPr>
          <p:cNvPr id="14" name="Group 14"/>
          <p:cNvGrpSpPr/>
          <p:nvPr/>
        </p:nvGrpSpPr>
        <p:grpSpPr>
          <a:xfrm>
            <a:off x="454963" y="93878"/>
            <a:ext cx="10641129" cy="914400"/>
            <a:chOff x="454963" y="93878"/>
            <a:chExt cx="10641129" cy="914400"/>
          </a:xfrm>
        </p:grpSpPr>
        <p:sp>
          <p:nvSpPr>
            <p:cNvPr id="15" name="AutoShape 15"/>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5" name="TextBox 35"/>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对人与自然和谐相处的启示</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150141" y="2021983"/>
            <a:ext cx="3939528" cy="3939528"/>
          </a:xfrm>
          <a:prstGeom prst="ellipse">
            <a:avLst/>
          </a:prstGeom>
          <a:solidFill>
            <a:schemeClr val="accent2">
              <a:lumMod val="60000"/>
              <a:lumOff val="40000"/>
              <a:alpha val="100000"/>
            </a:schemeClr>
          </a:solidFill>
        </p:spPr>
        <p:style>
          <a:lnRef idx="0">
            <a:schemeClr val="accent2"/>
          </a:lnRef>
          <a:fillRef idx="1">
            <a:schemeClr val="accent2"/>
          </a:fillRef>
          <a:effectRef idx="0">
            <a:schemeClr val="accent2"/>
          </a:effectRef>
          <a:fontRef idx="minor">
            <a:schemeClr val="lt1"/>
          </a:fontRef>
        </p:style>
      </p:sp>
      <p:sp>
        <p:nvSpPr>
          <p:cNvPr id="3" name="TextBox 3"/>
          <p:cNvSpPr txBox="1"/>
          <p:nvPr/>
        </p:nvSpPr>
        <p:spPr>
          <a:xfrm>
            <a:off x="454963" y="2034175"/>
            <a:ext cx="5826389"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塞罕坝治沙的成功经验为我国生态文明建设提供了重要的借鉴和参考，有助于推动我国生态文明建设取得更大的成果。</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454963" y="1575832"/>
            <a:ext cx="2703493" cy="363283"/>
          </a:xfrm>
          <a:prstGeom prst="rect">
            <a:avLst/>
          </a:prstGeom>
        </p:spPr>
        <p:txBody>
          <a:bodyPr vert="horz" wrap="square" lIns="114300" tIns="57150" rIns="114300" bIns="57150" rtlCol="0" anchor="t" anchorCtr="0">
            <a:spAutoFit/>
          </a:bodyPr>
          <a:lstStyle/>
          <a:p>
            <a:pPr>
              <a:lnSpc>
                <a:spcPct val="77000"/>
              </a:lnSpc>
            </a:pPr>
            <a:r>
              <a:rPr lang="en-US" sz="2025" b="1">
                <a:solidFill>
                  <a:schemeClr val="accent1"/>
                </a:solidFill>
                <a:latin typeface="微软雅黑" panose="020B0503020204020204" charset="-122"/>
                <a:ea typeface="微软雅黑" panose="020B0503020204020204" charset="-122"/>
                <a:cs typeface="微软雅黑" panose="020B0503020204020204" charset="-122"/>
              </a:rPr>
              <a:t>推动生态文明建设</a:t>
            </a:r>
            <a:endParaRPr lang="en-US" sz="20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454963" y="3530045"/>
            <a:ext cx="5826389"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塞罕坝治沙的成功经验表明，保护生态环境是实现可持续发展的重要保障，必须坚持绿色发展理念，推动经济、社会和环境的协调发展。</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nvSpPr>
        <p:spPr>
          <a:xfrm>
            <a:off x="454963" y="3071702"/>
            <a:ext cx="2703493" cy="363283"/>
          </a:xfrm>
          <a:prstGeom prst="rect">
            <a:avLst/>
          </a:prstGeom>
        </p:spPr>
        <p:txBody>
          <a:bodyPr vert="horz" wrap="square" lIns="114300" tIns="57150" rIns="114300" bIns="57150" rtlCol="0" anchor="t" anchorCtr="0">
            <a:spAutoFit/>
          </a:bodyPr>
          <a:lstStyle/>
          <a:p>
            <a:pPr>
              <a:lnSpc>
                <a:spcPct val="77000"/>
              </a:lnSpc>
            </a:pPr>
            <a:r>
              <a:rPr lang="en-US" sz="2025" b="1">
                <a:solidFill>
                  <a:schemeClr val="accent1"/>
                </a:solidFill>
                <a:latin typeface="微软雅黑" panose="020B0503020204020204" charset="-122"/>
                <a:ea typeface="微软雅黑" panose="020B0503020204020204" charset="-122"/>
                <a:cs typeface="微软雅黑" panose="020B0503020204020204" charset="-122"/>
              </a:rPr>
              <a:t>促进可持续发展</a:t>
            </a:r>
            <a:endParaRPr lang="en-US" sz="20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454963" y="5118981"/>
            <a:ext cx="6018344"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塞罕坝治沙的故事具有很强的感染力和教育意义，有助于提高公众的环保意识和环保行动的积极性。</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8" name="TextBox 8"/>
          <p:cNvSpPr txBox="1"/>
          <p:nvPr/>
        </p:nvSpPr>
        <p:spPr>
          <a:xfrm>
            <a:off x="454963" y="4660638"/>
            <a:ext cx="2703493" cy="363283"/>
          </a:xfrm>
          <a:prstGeom prst="rect">
            <a:avLst/>
          </a:prstGeom>
        </p:spPr>
        <p:txBody>
          <a:bodyPr vert="horz" wrap="square" lIns="114300" tIns="57150" rIns="114300" bIns="57150" rtlCol="0" anchor="t" anchorCtr="0">
            <a:spAutoFit/>
          </a:bodyPr>
          <a:lstStyle/>
          <a:p>
            <a:pPr>
              <a:lnSpc>
                <a:spcPct val="77000"/>
              </a:lnSpc>
            </a:pPr>
            <a:r>
              <a:rPr lang="en-US" sz="2025" b="1">
                <a:solidFill>
                  <a:schemeClr val="accent1"/>
                </a:solidFill>
                <a:latin typeface="微软雅黑" panose="020B0503020204020204" charset="-122"/>
                <a:ea typeface="微软雅黑" panose="020B0503020204020204" charset="-122"/>
                <a:cs typeface="微软雅黑" panose="020B0503020204020204" charset="-122"/>
              </a:rPr>
              <a:t>提高公众环保意识</a:t>
            </a:r>
            <a:endParaRPr lang="en-US" sz="2025" b="1">
              <a:solidFill>
                <a:schemeClr val="accent1"/>
              </a:solidFill>
              <a:latin typeface="微软雅黑" panose="020B0503020204020204" charset="-122"/>
              <a:ea typeface="微软雅黑" panose="020B0503020204020204" charset="-122"/>
              <a:cs typeface="微软雅黑" panose="020B0503020204020204" charset="-122"/>
            </a:endParaRPr>
          </a:p>
        </p:txBody>
      </p:sp>
      <p:pic>
        <p:nvPicPr>
          <p:cNvPr id="9" name="Picture 9"/>
          <p:cNvPicPr>
            <a:picLocks noChangeAspect="1"/>
          </p:cNvPicPr>
          <p:nvPr/>
        </p:nvPicPr>
        <p:blipFill>
          <a:blip r:embed="rId2"/>
          <a:srcRect l="12500" r="12500"/>
          <a:stretch>
            <a:fillRect/>
          </a:stretch>
        </p:blipFill>
        <p:spPr>
          <a:xfrm>
            <a:off x="7676035" y="2524948"/>
            <a:ext cx="2887741" cy="2887741"/>
          </a:xfrm>
          <a:prstGeom prst="ellipse">
            <a:avLst/>
          </a:prstGeom>
        </p:spPr>
      </p:pic>
      <p:sp>
        <p:nvSpPr>
          <p:cNvPr id="10" name="AutoShape 10"/>
          <p:cNvSpPr/>
          <p:nvPr/>
        </p:nvSpPr>
        <p:spPr>
          <a:xfrm>
            <a:off x="8663168" y="1482987"/>
            <a:ext cx="913476" cy="913476"/>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1" name="AutoShape 11"/>
          <p:cNvSpPr/>
          <p:nvPr/>
        </p:nvSpPr>
        <p:spPr>
          <a:xfrm>
            <a:off x="6921648" y="4618441"/>
            <a:ext cx="913476" cy="913476"/>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2" name="AutoShape 12"/>
          <p:cNvSpPr/>
          <p:nvPr/>
        </p:nvSpPr>
        <p:spPr>
          <a:xfrm>
            <a:off x="10386775" y="4618441"/>
            <a:ext cx="913476" cy="913476"/>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3" name="Freeform 13"/>
          <p:cNvSpPr/>
          <p:nvPr/>
        </p:nvSpPr>
        <p:spPr>
          <a:xfrm>
            <a:off x="8906663" y="1691796"/>
            <a:ext cx="426486" cy="426486"/>
          </a:xfrm>
          <a:custGeom>
            <a:avLst/>
            <a:gdLst/>
            <a:ahLst/>
            <a:cxnLst/>
            <a:rect l="l" t="t" r="r" b="b"/>
            <a:pathLst>
              <a:path w="304800" h="304800">
                <a:moveTo>
                  <a:pt x="0" y="91440"/>
                </a:moveTo>
                <a:lnTo>
                  <a:pt x="152400" y="0"/>
                </a:lnTo>
                <a:lnTo>
                  <a:pt x="304800" y="91440"/>
                </a:lnTo>
                <a:lnTo>
                  <a:pt x="304800" y="121920"/>
                </a:lnTo>
                <a:lnTo>
                  <a:pt x="0" y="121920"/>
                </a:lnTo>
                <a:lnTo>
                  <a:pt x="0" y="91440"/>
                </a:lnTo>
                <a:close/>
                <a:moveTo>
                  <a:pt x="0" y="274320"/>
                </a:moveTo>
                <a:lnTo>
                  <a:pt x="304800" y="274320"/>
                </a:lnTo>
                <a:lnTo>
                  <a:pt x="304800" y="304800"/>
                </a:lnTo>
                <a:lnTo>
                  <a:pt x="0" y="304800"/>
                </a:lnTo>
                <a:lnTo>
                  <a:pt x="0" y="274320"/>
                </a:lnTo>
                <a:close/>
                <a:moveTo>
                  <a:pt x="30480" y="243840"/>
                </a:moveTo>
                <a:lnTo>
                  <a:pt x="274320" y="243840"/>
                </a:lnTo>
                <a:lnTo>
                  <a:pt x="274320" y="274320"/>
                </a:lnTo>
                <a:lnTo>
                  <a:pt x="30480" y="274320"/>
                </a:lnTo>
                <a:lnTo>
                  <a:pt x="30480" y="243840"/>
                </a:lnTo>
                <a:close/>
                <a:moveTo>
                  <a:pt x="30480" y="121920"/>
                </a:moveTo>
                <a:lnTo>
                  <a:pt x="91440" y="121920"/>
                </a:lnTo>
                <a:lnTo>
                  <a:pt x="91440" y="243840"/>
                </a:lnTo>
                <a:lnTo>
                  <a:pt x="30480" y="243840"/>
                </a:lnTo>
                <a:lnTo>
                  <a:pt x="30480" y="121920"/>
                </a:lnTo>
                <a:close/>
                <a:moveTo>
                  <a:pt x="121920" y="121920"/>
                </a:moveTo>
                <a:lnTo>
                  <a:pt x="182880" y="121920"/>
                </a:lnTo>
                <a:lnTo>
                  <a:pt x="182880" y="243840"/>
                </a:lnTo>
                <a:lnTo>
                  <a:pt x="121920" y="243840"/>
                </a:lnTo>
                <a:lnTo>
                  <a:pt x="121920" y="121920"/>
                </a:lnTo>
                <a:close/>
                <a:moveTo>
                  <a:pt x="213360" y="121920"/>
                </a:moveTo>
                <a:lnTo>
                  <a:pt x="274320" y="121920"/>
                </a:lnTo>
                <a:lnTo>
                  <a:pt x="274320" y="243840"/>
                </a:lnTo>
                <a:lnTo>
                  <a:pt x="213360" y="243840"/>
                </a:lnTo>
                <a:lnTo>
                  <a:pt x="213360" y="121920"/>
                </a:lnTo>
                <a:close/>
              </a:path>
            </a:pathLst>
          </a:custGeom>
          <a:solidFill>
            <a:srgbClr val="FFFFFF">
              <a:alpha val="100000"/>
            </a:srgbClr>
          </a:solidFill>
        </p:spPr>
      </p:sp>
      <p:sp>
        <p:nvSpPr>
          <p:cNvPr id="14" name="Freeform 14"/>
          <p:cNvSpPr/>
          <p:nvPr/>
        </p:nvSpPr>
        <p:spPr>
          <a:xfrm>
            <a:off x="10639092" y="4837698"/>
            <a:ext cx="426194" cy="426194"/>
          </a:xfrm>
          <a:custGeom>
            <a:avLst/>
            <a:gdLst/>
            <a:ahLst/>
            <a:cxnLst/>
            <a:rect l="l" t="t" r="r" b="b"/>
            <a:pathLst>
              <a:path w="304800" h="304800">
                <a:moveTo>
                  <a:pt x="152400" y="190500"/>
                </a:moveTo>
                <a:cubicBezTo>
                  <a:pt x="152400" y="169459"/>
                  <a:pt x="169459" y="152400"/>
                  <a:pt x="190500" y="152400"/>
                </a:cubicBezTo>
                <a:cubicBezTo>
                  <a:pt x="211541" y="152400"/>
                  <a:pt x="228600" y="169459"/>
                  <a:pt x="228600" y="190500"/>
                </a:cubicBezTo>
                <a:cubicBezTo>
                  <a:pt x="228600" y="211541"/>
                  <a:pt x="211541" y="228600"/>
                  <a:pt x="190500" y="228600"/>
                </a:cubicBezTo>
                <a:cubicBezTo>
                  <a:pt x="169459" y="228600"/>
                  <a:pt x="152400" y="211541"/>
                  <a:pt x="152400" y="190500"/>
                </a:cubicBezTo>
                <a:close/>
                <a:moveTo>
                  <a:pt x="266700" y="76200"/>
                </a:moveTo>
                <a:lnTo>
                  <a:pt x="235372" y="12925"/>
                </a:lnTo>
                <a:cubicBezTo>
                  <a:pt x="232801" y="5410"/>
                  <a:pt x="225695" y="0"/>
                  <a:pt x="217284" y="0"/>
                </a:cubicBezTo>
                <a:lnTo>
                  <a:pt x="164973" y="0"/>
                </a:lnTo>
                <a:cubicBezTo>
                  <a:pt x="156467" y="0"/>
                  <a:pt x="149295" y="5544"/>
                  <a:pt x="146837" y="13192"/>
                </a:cubicBezTo>
                <a:lnTo>
                  <a:pt x="114338" y="76200"/>
                </a:lnTo>
                <a:lnTo>
                  <a:pt x="38100" y="76200"/>
                </a:lnTo>
                <a:cubicBezTo>
                  <a:pt x="17059" y="76200"/>
                  <a:pt x="0" y="93259"/>
                  <a:pt x="0" y="114300"/>
                </a:cubicBezTo>
                <a:lnTo>
                  <a:pt x="0" y="304800"/>
                </a:lnTo>
                <a:lnTo>
                  <a:pt x="304800" y="304800"/>
                </a:lnTo>
                <a:lnTo>
                  <a:pt x="304800" y="114300"/>
                </a:lnTo>
                <a:cubicBezTo>
                  <a:pt x="304800" y="93259"/>
                  <a:pt x="287760" y="76200"/>
                  <a:pt x="266700" y="76200"/>
                </a:cubicBezTo>
                <a:close/>
                <a:moveTo>
                  <a:pt x="57150" y="152400"/>
                </a:moveTo>
                <a:cubicBezTo>
                  <a:pt x="46625" y="152400"/>
                  <a:pt x="38100" y="143875"/>
                  <a:pt x="38100" y="133350"/>
                </a:cubicBezTo>
                <a:cubicBezTo>
                  <a:pt x="38100" y="122825"/>
                  <a:pt x="46625" y="114300"/>
                  <a:pt x="57150" y="114300"/>
                </a:cubicBezTo>
                <a:cubicBezTo>
                  <a:pt x="67675" y="114300"/>
                  <a:pt x="76200" y="122825"/>
                  <a:pt x="76200" y="133350"/>
                </a:cubicBezTo>
                <a:cubicBezTo>
                  <a:pt x="76200" y="143875"/>
                  <a:pt x="67675" y="152400"/>
                  <a:pt x="57150" y="152400"/>
                </a:cubicBezTo>
                <a:close/>
                <a:moveTo>
                  <a:pt x="190500" y="266700"/>
                </a:moveTo>
                <a:cubicBezTo>
                  <a:pt x="148419" y="266700"/>
                  <a:pt x="114300" y="232581"/>
                  <a:pt x="114300" y="190500"/>
                </a:cubicBezTo>
                <a:cubicBezTo>
                  <a:pt x="114300" y="148419"/>
                  <a:pt x="148419" y="114300"/>
                  <a:pt x="190500" y="114300"/>
                </a:cubicBezTo>
                <a:cubicBezTo>
                  <a:pt x="232581" y="114300"/>
                  <a:pt x="266700" y="148419"/>
                  <a:pt x="266700" y="190500"/>
                </a:cubicBezTo>
                <a:cubicBezTo>
                  <a:pt x="266700" y="232581"/>
                  <a:pt x="232581" y="266700"/>
                  <a:pt x="190500" y="266700"/>
                </a:cubicBezTo>
                <a:close/>
              </a:path>
            </a:pathLst>
          </a:custGeom>
          <a:solidFill>
            <a:srgbClr val="FFFFFF">
              <a:alpha val="100000"/>
            </a:srgbClr>
          </a:solidFill>
        </p:spPr>
      </p:sp>
      <p:sp>
        <p:nvSpPr>
          <p:cNvPr id="15" name="Freeform 15"/>
          <p:cNvSpPr/>
          <p:nvPr/>
        </p:nvSpPr>
        <p:spPr>
          <a:xfrm>
            <a:off x="7137949" y="4833774"/>
            <a:ext cx="482811" cy="482811"/>
          </a:xfrm>
          <a:custGeom>
            <a:avLst/>
            <a:gdLst/>
            <a:ahLst/>
            <a:cxnLst/>
            <a:rect l="l" t="t" r="r" b="b"/>
            <a:pathLst>
              <a:path w="304800" h="304800">
                <a:moveTo>
                  <a:pt x="304800" y="171155"/>
                </a:moveTo>
                <a:lnTo>
                  <a:pt x="304800" y="133055"/>
                </a:lnTo>
                <a:lnTo>
                  <a:pt x="259261" y="114081"/>
                </a:lnTo>
                <a:cubicBezTo>
                  <a:pt x="257994" y="110509"/>
                  <a:pt x="256661" y="107051"/>
                  <a:pt x="255022" y="103661"/>
                </a:cubicBezTo>
                <a:lnTo>
                  <a:pt x="273406" y="57893"/>
                </a:lnTo>
                <a:lnTo>
                  <a:pt x="246459" y="30956"/>
                </a:lnTo>
                <a:lnTo>
                  <a:pt x="201101" y="49635"/>
                </a:lnTo>
                <a:cubicBezTo>
                  <a:pt x="197644" y="47958"/>
                  <a:pt x="194110" y="46549"/>
                  <a:pt x="190462" y="45244"/>
                </a:cubicBezTo>
                <a:lnTo>
                  <a:pt x="171155" y="0"/>
                </a:lnTo>
                <a:lnTo>
                  <a:pt x="133055" y="0"/>
                </a:lnTo>
                <a:lnTo>
                  <a:pt x="114224" y="45091"/>
                </a:lnTo>
                <a:cubicBezTo>
                  <a:pt x="110433" y="46434"/>
                  <a:pt x="106785" y="47844"/>
                  <a:pt x="103175" y="49559"/>
                </a:cubicBezTo>
                <a:lnTo>
                  <a:pt x="57893" y="31366"/>
                </a:lnTo>
                <a:lnTo>
                  <a:pt x="30956" y="58303"/>
                </a:lnTo>
                <a:lnTo>
                  <a:pt x="49416" y="103175"/>
                </a:lnTo>
                <a:cubicBezTo>
                  <a:pt x="47625" y="106861"/>
                  <a:pt x="46177" y="110614"/>
                  <a:pt x="44796" y="114491"/>
                </a:cubicBezTo>
                <a:lnTo>
                  <a:pt x="0" y="133645"/>
                </a:lnTo>
                <a:lnTo>
                  <a:pt x="0" y="171745"/>
                </a:lnTo>
                <a:lnTo>
                  <a:pt x="44834" y="190424"/>
                </a:lnTo>
                <a:cubicBezTo>
                  <a:pt x="46215" y="194291"/>
                  <a:pt x="47701" y="198053"/>
                  <a:pt x="49482" y="201740"/>
                </a:cubicBezTo>
                <a:lnTo>
                  <a:pt x="31366" y="246907"/>
                </a:lnTo>
                <a:lnTo>
                  <a:pt x="58303" y="273844"/>
                </a:lnTo>
                <a:lnTo>
                  <a:pt x="103289" y="255318"/>
                </a:lnTo>
                <a:cubicBezTo>
                  <a:pt x="106899" y="257032"/>
                  <a:pt x="110585" y="258404"/>
                  <a:pt x="114376" y="259709"/>
                </a:cubicBezTo>
                <a:lnTo>
                  <a:pt x="133645" y="304800"/>
                </a:lnTo>
                <a:lnTo>
                  <a:pt x="171745" y="304800"/>
                </a:lnTo>
                <a:lnTo>
                  <a:pt x="190605" y="259480"/>
                </a:lnTo>
                <a:cubicBezTo>
                  <a:pt x="194215" y="258137"/>
                  <a:pt x="197787" y="256727"/>
                  <a:pt x="201206" y="255089"/>
                </a:cubicBezTo>
                <a:lnTo>
                  <a:pt x="246898" y="273396"/>
                </a:lnTo>
                <a:lnTo>
                  <a:pt x="273834" y="246459"/>
                </a:lnTo>
                <a:lnTo>
                  <a:pt x="255079" y="200997"/>
                </a:lnTo>
                <a:cubicBezTo>
                  <a:pt x="256680" y="197577"/>
                  <a:pt x="257985" y="194110"/>
                  <a:pt x="259251" y="190576"/>
                </a:cubicBezTo>
                <a:lnTo>
                  <a:pt x="304800" y="171155"/>
                </a:lnTo>
                <a:close/>
                <a:moveTo>
                  <a:pt x="152105" y="209550"/>
                </a:moveTo>
                <a:cubicBezTo>
                  <a:pt x="120558" y="209550"/>
                  <a:pt x="94955" y="183947"/>
                  <a:pt x="94955" y="152400"/>
                </a:cubicBezTo>
                <a:cubicBezTo>
                  <a:pt x="94955" y="120853"/>
                  <a:pt x="120558" y="95250"/>
                  <a:pt x="152105" y="95250"/>
                </a:cubicBezTo>
                <a:cubicBezTo>
                  <a:pt x="183652" y="95250"/>
                  <a:pt x="209255" y="120853"/>
                  <a:pt x="209255" y="152400"/>
                </a:cubicBezTo>
                <a:cubicBezTo>
                  <a:pt x="209255" y="183947"/>
                  <a:pt x="183652" y="209550"/>
                  <a:pt x="152105" y="209550"/>
                </a:cubicBezTo>
                <a:close/>
              </a:path>
            </a:pathLst>
          </a:custGeom>
          <a:solidFill>
            <a:srgbClr val="FFFFFF">
              <a:alpha val="100000"/>
            </a:srgbClr>
          </a:solidFill>
        </p:spPr>
      </p:sp>
      <p:grpSp>
        <p:nvGrpSpPr>
          <p:cNvPr id="16" name="Group 16"/>
          <p:cNvGrpSpPr/>
          <p:nvPr/>
        </p:nvGrpSpPr>
        <p:grpSpPr>
          <a:xfrm>
            <a:off x="454963" y="93878"/>
            <a:ext cx="10641129" cy="914400"/>
            <a:chOff x="454963" y="93878"/>
            <a:chExt cx="10641129" cy="914400"/>
          </a:xfrm>
        </p:grpSpPr>
        <p:sp>
          <p:nvSpPr>
            <p:cNvPr id="17" name="AutoShape 17"/>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7" name="TextBox 37"/>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对生态文明建设的意义</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571585" y="1029917"/>
            <a:ext cx="8683321" cy="1149477"/>
          </a:xfrm>
          <a:prstGeom prst="rect">
            <a:avLst/>
          </a:prstGeom>
        </p:spPr>
        <p:txBody>
          <a:bodyPr vert="horz" wrap="square" lIns="114300" tIns="57150" rIns="114300" bIns="57150" rtlCol="0" anchor="t" anchorCtr="0">
            <a:spAutoFit/>
          </a:bodyPr>
          <a:lstStyle/>
          <a:p>
            <a:pPr>
              <a:lnSpc>
                <a:spcPct val="77000"/>
              </a:lnSpc>
            </a:pPr>
            <a:r>
              <a:rPr lang="en-US" sz="8475" b="1">
                <a:solidFill>
                  <a:schemeClr val="accent1"/>
                </a:solidFill>
                <a:latin typeface="微软雅黑" panose="020B0503020204020204" charset="-122"/>
                <a:ea typeface="微软雅黑" panose="020B0503020204020204" charset="-122"/>
                <a:cs typeface="微软雅黑" panose="020B0503020204020204" charset="-122"/>
              </a:rPr>
              <a:t>06</a:t>
            </a:r>
            <a:endParaRPr lang="en-US" sz="847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1097052" y="2763839"/>
            <a:ext cx="8024317" cy="1872615"/>
          </a:xfrm>
          <a:prstGeom prst="rect">
            <a:avLst/>
          </a:prstGeom>
        </p:spPr>
        <p:txBody>
          <a:bodyPr vert="horz" wrap="square" lIns="114300" tIns="57150" rIns="114300" bIns="57150" rtlCol="0" anchor="t" anchorCtr="0">
            <a:spAutoFit/>
          </a:bodyPr>
          <a:lstStyle/>
          <a:p>
            <a:pPr>
              <a:lnSpc>
                <a:spcPct val="120000"/>
              </a:lnSpc>
            </a:pPr>
            <a:r>
              <a:rPr lang="en-US" sz="4575" b="1">
                <a:solidFill>
                  <a:srgbClr val="FFFFFF"/>
                </a:solidFill>
                <a:latin typeface="微软雅黑" panose="020B0503020204020204" charset="-122"/>
                <a:ea typeface="微软雅黑" panose="020B0503020204020204" charset="-122"/>
                <a:cs typeface="微软雅黑" panose="020B0503020204020204" charset="-122"/>
              </a:rPr>
              <a:t>未来展望与建议措施</a:t>
            </a:r>
            <a:endParaRPr lang="en-US" sz="457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4" name="Freeform 4"/>
          <p:cNvSpPr/>
          <p:nvPr/>
        </p:nvSpPr>
        <p:spPr>
          <a:xfrm>
            <a:off x="3033917" y="5678391"/>
            <a:ext cx="343119" cy="343119"/>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5" name="TextBox 5"/>
          <p:cNvSpPr txBox="1"/>
          <p:nvPr/>
        </p:nvSpPr>
        <p:spPr>
          <a:xfrm>
            <a:off x="1097052" y="5602490"/>
            <a:ext cx="3105564" cy="410337"/>
          </a:xfrm>
          <a:prstGeom prst="rect">
            <a:avLst/>
          </a:prstGeom>
        </p:spPr>
        <p:txBody>
          <a:bodyPr vert="horz" wrap="square" lIns="114300" tIns="57150" rIns="114300" bIns="57150" rtlCol="0" anchor="t" anchorCtr="0">
            <a:spAutoFit/>
          </a:bodyPr>
          <a:lstStyle/>
          <a:p>
            <a:pPr>
              <a:lnSpc>
                <a:spcPct val="77000"/>
              </a:lnSpc>
            </a:pPr>
            <a:r>
              <a:rPr lang="en-US" sz="2400">
                <a:solidFill>
                  <a:schemeClr val="accent1"/>
                </a:solidFill>
                <a:latin typeface="微软雅黑" panose="020B0503020204020204" charset="-122"/>
                <a:ea typeface="微软雅黑" panose="020B0503020204020204" charset="-122"/>
                <a:cs typeface="微软雅黑" panose="020B0503020204020204" charset="-122"/>
              </a:rPr>
              <a:t>Chapter</a:t>
            </a:r>
            <a:endParaRPr lang="en-US" sz="2400">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6" name="Connector 6"/>
          <p:cNvCxnSpPr/>
          <p:nvPr/>
        </p:nvCxnSpPr>
        <p:spPr>
          <a:xfrm>
            <a:off x="3377035" y="5849950"/>
            <a:ext cx="8820012" cy="0"/>
          </a:xfrm>
          <a:prstGeom prst="line">
            <a:avLst/>
          </a:prstGeom>
          <a:ln w="9525">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id="7" name="Freeform 7"/>
          <p:cNvSpPr/>
          <p:nvPr/>
        </p:nvSpPr>
        <p:spPr>
          <a:xfrm>
            <a:off x="2862358" y="5678391"/>
            <a:ext cx="343119" cy="343119"/>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Freeform 8"/>
          <p:cNvSpPr/>
          <p:nvPr/>
        </p:nvSpPr>
        <p:spPr>
          <a:xfrm>
            <a:off x="2690798" y="5678391"/>
            <a:ext cx="343119" cy="343119"/>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grpSp>
        <p:nvGrpSpPr>
          <p:cNvPr id="9" name="Group 9"/>
          <p:cNvGrpSpPr/>
          <p:nvPr/>
        </p:nvGrpSpPr>
        <p:grpSpPr>
          <a:xfrm>
            <a:off x="1097052" y="1098977"/>
            <a:ext cx="1335306" cy="1335306"/>
            <a:chOff x="1097052" y="1098977"/>
            <a:chExt cx="1335306" cy="1335306"/>
          </a:xfrm>
        </p:grpSpPr>
        <p:sp>
          <p:nvSpPr>
            <p:cNvPr id="10" name="AutoShape 10"/>
            <p:cNvSpPr/>
            <p:nvPr/>
          </p:nvSpPr>
          <p:spPr>
            <a:xfrm>
              <a:off x="1097052" y="1098977"/>
              <a:ext cx="1335306" cy="1335306"/>
            </a:xfrm>
            <a:prstGeom prst="roundRect">
              <a:avLst>
                <a:gd name="adj" fmla="val 8841"/>
              </a:avLst>
            </a:prstGeom>
            <a:gradFill>
              <a:gsLst>
                <a:gs pos="0">
                  <a:schemeClr val="accent1">
                    <a:alpha val="100000"/>
                    <a:lumMod val="85000"/>
                  </a:schemeClr>
                </a:gs>
                <a:gs pos="100000">
                  <a:schemeClr val="accent1">
                    <a:alpha val="100000"/>
                  </a:schemeClr>
                </a:gs>
              </a:gsLst>
              <a:lin ang="2700000"/>
            </a:gradFill>
            <a:effectLst>
              <a:outerShdw blurRad="203200" dist="101600" dir="2700000">
                <a:srgbClr val="000000">
                  <a:alpha val="30000"/>
                </a:srgbClr>
              </a:outerShdw>
            </a:effectLst>
          </p:spPr>
        </p:sp>
      </p:grpSp>
      <p:grpSp>
        <p:nvGrpSpPr>
          <p:cNvPr id="11" name="Group 11"/>
          <p:cNvGrpSpPr/>
          <p:nvPr/>
        </p:nvGrpSpPr>
        <p:grpSpPr>
          <a:xfrm>
            <a:off x="1133886" y="1135811"/>
            <a:ext cx="1261638" cy="1261638"/>
            <a:chOff x="1133886" y="1135811"/>
            <a:chExt cx="1261638" cy="1261638"/>
          </a:xfrm>
        </p:grpSpPr>
        <p:sp>
          <p:nvSpPr>
            <p:cNvPr id="12" name="Freeform 12"/>
            <p:cNvSpPr/>
            <p:nvPr/>
          </p:nvSpPr>
          <p:spPr>
            <a:xfrm>
              <a:off x="1133886" y="1135811"/>
              <a:ext cx="1261638" cy="1261638"/>
            </a:xfrm>
            <a:custGeom>
              <a:avLst/>
              <a:gdLst/>
              <a:ahLst/>
              <a:cxnLst/>
              <a:rect l="l" t="t" r="r" b="b"/>
              <a:pathLst>
                <a:path w="1625021" h="1625022">
                  <a:moveTo>
                    <a:pt x="247132" y="108611"/>
                  </a:moveTo>
                  <a:cubicBezTo>
                    <a:pt x="173259" y="108611"/>
                    <a:pt x="113373" y="168497"/>
                    <a:pt x="113373" y="242370"/>
                  </a:cubicBezTo>
                  <a:lnTo>
                    <a:pt x="113373" y="1373126"/>
                  </a:lnTo>
                  <a:cubicBezTo>
                    <a:pt x="113373" y="1446999"/>
                    <a:pt x="173259" y="1506885"/>
                    <a:pt x="247132" y="1506885"/>
                  </a:cubicBezTo>
                  <a:lnTo>
                    <a:pt x="1377888" y="1506885"/>
                  </a:lnTo>
                  <a:cubicBezTo>
                    <a:pt x="1451761" y="1506885"/>
                    <a:pt x="1511647" y="1446999"/>
                    <a:pt x="1511647" y="1373126"/>
                  </a:cubicBezTo>
                  <a:lnTo>
                    <a:pt x="1511647" y="242370"/>
                  </a:lnTo>
                  <a:cubicBezTo>
                    <a:pt x="1511647" y="168497"/>
                    <a:pt x="1451761" y="108611"/>
                    <a:pt x="1377888" y="108611"/>
                  </a:cubicBezTo>
                  <a:close/>
                  <a:moveTo>
                    <a:pt x="143668" y="0"/>
                  </a:moveTo>
                  <a:lnTo>
                    <a:pt x="1481353" y="0"/>
                  </a:lnTo>
                  <a:cubicBezTo>
                    <a:pt x="1560699" y="0"/>
                    <a:pt x="1625021" y="64322"/>
                    <a:pt x="1625021" y="143668"/>
                  </a:cubicBezTo>
                  <a:lnTo>
                    <a:pt x="1625021" y="1481354"/>
                  </a:lnTo>
                  <a:cubicBezTo>
                    <a:pt x="1625021" y="1560700"/>
                    <a:pt x="1560699" y="1625022"/>
                    <a:pt x="1481353" y="1625022"/>
                  </a:cubicBezTo>
                  <a:lnTo>
                    <a:pt x="143668" y="1625022"/>
                  </a:lnTo>
                  <a:cubicBezTo>
                    <a:pt x="64322" y="1625022"/>
                    <a:pt x="0" y="1560700"/>
                    <a:pt x="0" y="1481354"/>
                  </a:cubicBezTo>
                  <a:lnTo>
                    <a:pt x="0" y="143668"/>
                  </a:lnTo>
                  <a:cubicBezTo>
                    <a:pt x="0" y="64322"/>
                    <a:pt x="64322" y="0"/>
                    <a:pt x="143668" y="0"/>
                  </a:cubicBezTo>
                  <a:close/>
                </a:path>
              </a:pathLst>
            </a:custGeom>
            <a:solidFill>
              <a:schemeClr val="accent1">
                <a:lumMod val="95000"/>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1133886" y="1135811"/>
              <a:ext cx="1261638" cy="1261638"/>
            </a:xfrm>
            <a:prstGeom prst="roundRect">
              <a:avLst>
                <a:gd name="adj" fmla="val 8841"/>
              </a:avLst>
            </a:prstGeom>
          </p:spPr>
        </p:sp>
        <p:sp>
          <p:nvSpPr>
            <p:cNvPr id="14" name="AutoShape 14"/>
            <p:cNvSpPr/>
            <p:nvPr/>
          </p:nvSpPr>
          <p:spPr>
            <a:xfrm>
              <a:off x="1221928" y="1223852"/>
              <a:ext cx="1085633" cy="1085633"/>
            </a:xfrm>
            <a:prstGeom prst="roundRect">
              <a:avLst>
                <a:gd name="adj" fmla="val 9566"/>
              </a:avLst>
            </a:prstGeom>
          </p:spPr>
        </p:sp>
      </p:grpSp>
      <p:grpSp>
        <p:nvGrpSpPr>
          <p:cNvPr id="15" name="Group 15"/>
          <p:cNvGrpSpPr/>
          <p:nvPr/>
        </p:nvGrpSpPr>
        <p:grpSpPr>
          <a:xfrm>
            <a:off x="1342916" y="1576096"/>
            <a:ext cx="843579" cy="577491"/>
            <a:chOff x="1342916" y="1576096"/>
            <a:chExt cx="843579" cy="577491"/>
          </a:xfrm>
        </p:grpSpPr>
        <p:sp>
          <p:nvSpPr>
            <p:cNvPr id="16" name="Freeform 16"/>
            <p:cNvSpPr/>
            <p:nvPr/>
          </p:nvSpPr>
          <p:spPr>
            <a:xfrm>
              <a:off x="1342916" y="1576096"/>
              <a:ext cx="843579" cy="577491"/>
            </a:xfrm>
            <a:custGeom>
              <a:avLst/>
              <a:gdLst/>
              <a:ahLst/>
              <a:cxnLst/>
              <a:rect l="l" t="t" r="r" b="b"/>
              <a:pathLst>
                <a:path w="3113" h="2131">
                  <a:moveTo>
                    <a:pt x="3057" y="497"/>
                  </a:moveTo>
                  <a:cubicBezTo>
                    <a:pt x="1582" y="5"/>
                    <a:pt x="1582" y="5"/>
                    <a:pt x="1582" y="5"/>
                  </a:cubicBezTo>
                  <a:cubicBezTo>
                    <a:pt x="1565" y="0"/>
                    <a:pt x="1547" y="0"/>
                    <a:pt x="1531" y="5"/>
                  </a:cubicBezTo>
                  <a:cubicBezTo>
                    <a:pt x="56" y="497"/>
                    <a:pt x="56" y="497"/>
                    <a:pt x="56" y="497"/>
                  </a:cubicBezTo>
                  <a:cubicBezTo>
                    <a:pt x="23" y="508"/>
                    <a:pt x="0" y="539"/>
                    <a:pt x="0" y="574"/>
                  </a:cubicBezTo>
                  <a:cubicBezTo>
                    <a:pt x="0" y="610"/>
                    <a:pt x="23" y="641"/>
                    <a:pt x="56" y="652"/>
                  </a:cubicBezTo>
                  <a:cubicBezTo>
                    <a:pt x="492" y="797"/>
                    <a:pt x="492" y="797"/>
                    <a:pt x="492" y="797"/>
                  </a:cubicBezTo>
                  <a:cubicBezTo>
                    <a:pt x="492" y="1230"/>
                    <a:pt x="492" y="1230"/>
                    <a:pt x="492" y="1230"/>
                  </a:cubicBezTo>
                  <a:cubicBezTo>
                    <a:pt x="492" y="1252"/>
                    <a:pt x="500" y="1272"/>
                    <a:pt x="515" y="1288"/>
                  </a:cubicBezTo>
                  <a:cubicBezTo>
                    <a:pt x="530" y="1302"/>
                    <a:pt x="875" y="1639"/>
                    <a:pt x="1556" y="1639"/>
                  </a:cubicBezTo>
                  <a:cubicBezTo>
                    <a:pt x="1804" y="1639"/>
                    <a:pt x="2036" y="1595"/>
                    <a:pt x="2244" y="1507"/>
                  </a:cubicBezTo>
                  <a:cubicBezTo>
                    <a:pt x="2285" y="1489"/>
                    <a:pt x="2305" y="1441"/>
                    <a:pt x="2287" y="1399"/>
                  </a:cubicBezTo>
                  <a:cubicBezTo>
                    <a:pt x="2270" y="1358"/>
                    <a:pt x="2222" y="1338"/>
                    <a:pt x="2180" y="1356"/>
                  </a:cubicBezTo>
                  <a:cubicBezTo>
                    <a:pt x="1992" y="1435"/>
                    <a:pt x="1782" y="1475"/>
                    <a:pt x="1557" y="1475"/>
                  </a:cubicBezTo>
                  <a:cubicBezTo>
                    <a:pt x="1238" y="1475"/>
                    <a:pt x="1004" y="1393"/>
                    <a:pt x="863" y="1324"/>
                  </a:cubicBezTo>
                  <a:cubicBezTo>
                    <a:pt x="759" y="1272"/>
                    <a:pt x="689" y="1221"/>
                    <a:pt x="656" y="1193"/>
                  </a:cubicBezTo>
                  <a:cubicBezTo>
                    <a:pt x="656" y="852"/>
                    <a:pt x="656" y="852"/>
                    <a:pt x="656" y="852"/>
                  </a:cubicBezTo>
                  <a:cubicBezTo>
                    <a:pt x="1531" y="1144"/>
                    <a:pt x="1531" y="1144"/>
                    <a:pt x="1531" y="1144"/>
                  </a:cubicBezTo>
                  <a:cubicBezTo>
                    <a:pt x="1539" y="1146"/>
                    <a:pt x="1548" y="1148"/>
                    <a:pt x="1557" y="1148"/>
                  </a:cubicBezTo>
                  <a:cubicBezTo>
                    <a:pt x="1565" y="1148"/>
                    <a:pt x="1574" y="1146"/>
                    <a:pt x="1583" y="1144"/>
                  </a:cubicBezTo>
                  <a:cubicBezTo>
                    <a:pt x="2458" y="852"/>
                    <a:pt x="2458" y="852"/>
                    <a:pt x="2458" y="852"/>
                  </a:cubicBezTo>
                  <a:cubicBezTo>
                    <a:pt x="2458" y="998"/>
                    <a:pt x="2458" y="998"/>
                    <a:pt x="2458" y="998"/>
                  </a:cubicBezTo>
                  <a:cubicBezTo>
                    <a:pt x="2362" y="1032"/>
                    <a:pt x="2294" y="1123"/>
                    <a:pt x="2294" y="1230"/>
                  </a:cubicBezTo>
                  <a:cubicBezTo>
                    <a:pt x="2294" y="1330"/>
                    <a:pt x="2354" y="1416"/>
                    <a:pt x="2440" y="1454"/>
                  </a:cubicBezTo>
                  <a:cubicBezTo>
                    <a:pt x="2296" y="2029"/>
                    <a:pt x="2296" y="2029"/>
                    <a:pt x="2296" y="2029"/>
                  </a:cubicBezTo>
                  <a:cubicBezTo>
                    <a:pt x="2290" y="2053"/>
                    <a:pt x="2296" y="2080"/>
                    <a:pt x="2311" y="2099"/>
                  </a:cubicBezTo>
                  <a:cubicBezTo>
                    <a:pt x="2327" y="2119"/>
                    <a:pt x="2351" y="2131"/>
                    <a:pt x="2376" y="2131"/>
                  </a:cubicBezTo>
                  <a:cubicBezTo>
                    <a:pt x="2704" y="2131"/>
                    <a:pt x="2704" y="2131"/>
                    <a:pt x="2704" y="2131"/>
                  </a:cubicBezTo>
                  <a:cubicBezTo>
                    <a:pt x="2729" y="2131"/>
                    <a:pt x="2753" y="2119"/>
                    <a:pt x="2768" y="2099"/>
                  </a:cubicBezTo>
                  <a:cubicBezTo>
                    <a:pt x="2784" y="2080"/>
                    <a:pt x="2789" y="2053"/>
                    <a:pt x="2783" y="2029"/>
                  </a:cubicBezTo>
                  <a:cubicBezTo>
                    <a:pt x="2639" y="1454"/>
                    <a:pt x="2639" y="1454"/>
                    <a:pt x="2639" y="1454"/>
                  </a:cubicBezTo>
                  <a:cubicBezTo>
                    <a:pt x="2725" y="1416"/>
                    <a:pt x="2785" y="1330"/>
                    <a:pt x="2785" y="1230"/>
                  </a:cubicBezTo>
                  <a:cubicBezTo>
                    <a:pt x="2785" y="1123"/>
                    <a:pt x="2717" y="1032"/>
                    <a:pt x="2622" y="998"/>
                  </a:cubicBezTo>
                  <a:cubicBezTo>
                    <a:pt x="2622" y="797"/>
                    <a:pt x="2622" y="797"/>
                    <a:pt x="2622" y="797"/>
                  </a:cubicBezTo>
                  <a:cubicBezTo>
                    <a:pt x="3057" y="652"/>
                    <a:pt x="3057" y="652"/>
                    <a:pt x="3057" y="652"/>
                  </a:cubicBezTo>
                  <a:cubicBezTo>
                    <a:pt x="3091" y="641"/>
                    <a:pt x="3113" y="610"/>
                    <a:pt x="3113" y="574"/>
                  </a:cubicBezTo>
                  <a:cubicBezTo>
                    <a:pt x="3113" y="539"/>
                    <a:pt x="3091" y="508"/>
                    <a:pt x="3057" y="497"/>
                  </a:cubicBezTo>
                  <a:close/>
                  <a:moveTo>
                    <a:pt x="2540" y="1148"/>
                  </a:moveTo>
                  <a:cubicBezTo>
                    <a:pt x="2585" y="1148"/>
                    <a:pt x="2621" y="1184"/>
                    <a:pt x="2621" y="1230"/>
                  </a:cubicBezTo>
                  <a:cubicBezTo>
                    <a:pt x="2621" y="1275"/>
                    <a:pt x="2585" y="1312"/>
                    <a:pt x="2540" y="1312"/>
                  </a:cubicBezTo>
                  <a:cubicBezTo>
                    <a:pt x="2494" y="1312"/>
                    <a:pt x="2458" y="1275"/>
                    <a:pt x="2458" y="1230"/>
                  </a:cubicBezTo>
                  <a:cubicBezTo>
                    <a:pt x="2458" y="1184"/>
                    <a:pt x="2494" y="1148"/>
                    <a:pt x="2540" y="1148"/>
                  </a:cubicBezTo>
                  <a:close/>
                  <a:moveTo>
                    <a:pt x="2481" y="1967"/>
                  </a:moveTo>
                  <a:cubicBezTo>
                    <a:pt x="2540" y="1731"/>
                    <a:pt x="2540" y="1731"/>
                    <a:pt x="2540" y="1731"/>
                  </a:cubicBezTo>
                  <a:cubicBezTo>
                    <a:pt x="2599" y="1967"/>
                    <a:pt x="2599" y="1967"/>
                    <a:pt x="2599" y="1967"/>
                  </a:cubicBezTo>
                  <a:cubicBezTo>
                    <a:pt x="2481" y="1967"/>
                    <a:pt x="2481" y="1967"/>
                    <a:pt x="2481" y="1967"/>
                  </a:cubicBezTo>
                  <a:close/>
                  <a:moveTo>
                    <a:pt x="2533" y="654"/>
                  </a:moveTo>
                  <a:cubicBezTo>
                    <a:pt x="1570" y="493"/>
                    <a:pt x="1570" y="493"/>
                    <a:pt x="1570" y="493"/>
                  </a:cubicBezTo>
                  <a:cubicBezTo>
                    <a:pt x="1525" y="486"/>
                    <a:pt x="1483" y="516"/>
                    <a:pt x="1476" y="561"/>
                  </a:cubicBezTo>
                  <a:cubicBezTo>
                    <a:pt x="1469" y="605"/>
                    <a:pt x="1499" y="648"/>
                    <a:pt x="1543" y="655"/>
                  </a:cubicBezTo>
                  <a:cubicBezTo>
                    <a:pt x="2201" y="765"/>
                    <a:pt x="2201" y="765"/>
                    <a:pt x="2201" y="765"/>
                  </a:cubicBezTo>
                  <a:cubicBezTo>
                    <a:pt x="1557" y="979"/>
                    <a:pt x="1557" y="979"/>
                    <a:pt x="1557" y="979"/>
                  </a:cubicBezTo>
                  <a:cubicBezTo>
                    <a:pt x="341" y="574"/>
                    <a:pt x="341" y="574"/>
                    <a:pt x="341" y="574"/>
                  </a:cubicBezTo>
                  <a:cubicBezTo>
                    <a:pt x="1557" y="169"/>
                    <a:pt x="1557" y="169"/>
                    <a:pt x="1557" y="169"/>
                  </a:cubicBezTo>
                  <a:cubicBezTo>
                    <a:pt x="2772" y="574"/>
                    <a:pt x="2772" y="574"/>
                    <a:pt x="2772" y="574"/>
                  </a:cubicBezTo>
                  <a:cubicBezTo>
                    <a:pt x="2533" y="654"/>
                    <a:pt x="2533" y="654"/>
                    <a:pt x="2533" y="654"/>
                  </a:cubicBezTo>
                  <a:close/>
                  <a:moveTo>
                    <a:pt x="2533" y="654"/>
                  </a:moveTo>
                  <a:cubicBezTo>
                    <a:pt x="2533" y="654"/>
                    <a:pt x="2533" y="654"/>
                    <a:pt x="2533" y="654"/>
                  </a:cubicBezTo>
                </a:path>
              </a:pathLst>
            </a:custGeom>
            <a:solidFill>
              <a:srgbClr val="FFFFFF">
                <a:alpha val="100000"/>
              </a:srgbClr>
            </a:solidFill>
          </p:spPr>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4710961" y="2341885"/>
            <a:ext cx="2777010" cy="508827"/>
          </a:xfrm>
          <a:prstGeom prst="parallelogram">
            <a:avLst>
              <a:gd name="adj" fmla="val 173829"/>
            </a:avLst>
          </a:prstGeom>
          <a:solidFill>
            <a:schemeClr val="accent2">
              <a:lumMod val="75000"/>
              <a:alpha val="100000"/>
            </a:schemeClr>
          </a:solidFill>
        </p:spPr>
        <p:style>
          <a:lnRef idx="0">
            <a:schemeClr val="accent2"/>
          </a:lnRef>
          <a:fillRef idx="1">
            <a:schemeClr val="accent2"/>
          </a:fillRef>
          <a:effectRef idx="0">
            <a:schemeClr val="accent2"/>
          </a:effectRef>
          <a:fontRef idx="minor">
            <a:schemeClr val="lt1"/>
          </a:fontRef>
        </p:style>
      </p:sp>
      <p:sp>
        <p:nvSpPr>
          <p:cNvPr id="3" name="AutoShape 3"/>
          <p:cNvSpPr/>
          <p:nvPr/>
        </p:nvSpPr>
        <p:spPr>
          <a:xfrm>
            <a:off x="4710962" y="3323311"/>
            <a:ext cx="2777011" cy="508365"/>
          </a:xfrm>
          <a:prstGeom prst="parallelogram">
            <a:avLst>
              <a:gd name="adj" fmla="val 175043"/>
            </a:avLst>
          </a:prstGeom>
          <a:solidFill>
            <a:schemeClr val="accent2">
              <a:lumMod val="75000"/>
              <a:alpha val="100000"/>
            </a:schemeClr>
          </a:solidFill>
        </p:spPr>
        <p:style>
          <a:lnRef idx="0">
            <a:schemeClr val="accent2"/>
          </a:lnRef>
          <a:fillRef idx="1">
            <a:schemeClr val="accent2"/>
          </a:fillRef>
          <a:effectRef idx="0">
            <a:schemeClr val="accent2"/>
          </a:effectRef>
          <a:fontRef idx="minor">
            <a:schemeClr val="lt1"/>
          </a:fontRef>
        </p:style>
      </p:sp>
      <p:sp>
        <p:nvSpPr>
          <p:cNvPr id="4" name="AutoShape 4"/>
          <p:cNvSpPr/>
          <p:nvPr/>
        </p:nvSpPr>
        <p:spPr>
          <a:xfrm>
            <a:off x="4710962" y="4305090"/>
            <a:ext cx="2777011" cy="512001"/>
          </a:xfrm>
          <a:prstGeom prst="parallelogram">
            <a:avLst>
              <a:gd name="adj" fmla="val 173641"/>
            </a:avLst>
          </a:prstGeom>
          <a:solidFill>
            <a:schemeClr val="accent2">
              <a:lumMod val="75000"/>
              <a:alpha val="100000"/>
            </a:schemeClr>
          </a:solidFill>
        </p:spPr>
        <p:style>
          <a:lnRef idx="0">
            <a:schemeClr val="accent2"/>
          </a:lnRef>
          <a:fillRef idx="1">
            <a:schemeClr val="accent2"/>
          </a:fillRef>
          <a:effectRef idx="0">
            <a:schemeClr val="accent2"/>
          </a:effectRef>
          <a:fontRef idx="minor">
            <a:schemeClr val="lt1"/>
          </a:fontRef>
        </p:style>
      </p:sp>
      <p:sp>
        <p:nvSpPr>
          <p:cNvPr id="5" name="Freeform 5"/>
          <p:cNvSpPr/>
          <p:nvPr/>
        </p:nvSpPr>
        <p:spPr>
          <a:xfrm flipH="1">
            <a:off x="4504183" y="1872458"/>
            <a:ext cx="2983790" cy="469888"/>
          </a:xfrm>
          <a:custGeom>
            <a:avLst/>
            <a:gdLst/>
            <a:ahLst/>
            <a:cxnLst/>
            <a:rect l="l" t="t" r="r" b="b"/>
            <a:pathLst>
              <a:path w="3663132" h="576871">
                <a:moveTo>
                  <a:pt x="3374697" y="0"/>
                </a:moveTo>
                <a:lnTo>
                  <a:pt x="584833" y="0"/>
                </a:lnTo>
                <a:lnTo>
                  <a:pt x="0" y="576871"/>
                </a:lnTo>
                <a:lnTo>
                  <a:pt x="3374697" y="576871"/>
                </a:lnTo>
                <a:lnTo>
                  <a:pt x="3663132" y="288436"/>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6" name="Freeform 6"/>
          <p:cNvSpPr/>
          <p:nvPr/>
        </p:nvSpPr>
        <p:spPr>
          <a:xfrm>
            <a:off x="4710962" y="2854349"/>
            <a:ext cx="2777011" cy="468963"/>
          </a:xfrm>
          <a:custGeom>
            <a:avLst/>
            <a:gdLst/>
            <a:ahLst/>
            <a:cxnLst/>
            <a:rect l="l" t="t" r="r" b="b"/>
            <a:pathLst>
              <a:path w="3409274" h="575735">
                <a:moveTo>
                  <a:pt x="0" y="0"/>
                </a:moveTo>
                <a:lnTo>
                  <a:pt x="2825593" y="0"/>
                </a:lnTo>
                <a:lnTo>
                  <a:pt x="3409274" y="575735"/>
                </a:lnTo>
                <a:lnTo>
                  <a:pt x="583682" y="575735"/>
                </a:lnTo>
                <a:close/>
              </a:path>
            </a:pathLst>
          </a:cu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7" name="Freeform 7"/>
          <p:cNvSpPr/>
          <p:nvPr/>
        </p:nvSpPr>
        <p:spPr>
          <a:xfrm>
            <a:off x="4710962" y="3835313"/>
            <a:ext cx="2777011" cy="468963"/>
          </a:xfrm>
          <a:custGeom>
            <a:avLst/>
            <a:gdLst/>
            <a:ahLst/>
            <a:cxnLst/>
            <a:rect l="l" t="t" r="r" b="b"/>
            <a:pathLst>
              <a:path w="3409274" h="575735">
                <a:moveTo>
                  <a:pt x="0" y="0"/>
                </a:moveTo>
                <a:lnTo>
                  <a:pt x="2825593" y="0"/>
                </a:lnTo>
                <a:lnTo>
                  <a:pt x="3409274" y="575735"/>
                </a:lnTo>
                <a:lnTo>
                  <a:pt x="583682" y="575735"/>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Freeform 8"/>
          <p:cNvSpPr/>
          <p:nvPr/>
        </p:nvSpPr>
        <p:spPr>
          <a:xfrm>
            <a:off x="4710962" y="4816276"/>
            <a:ext cx="2777011" cy="468963"/>
          </a:xfrm>
          <a:custGeom>
            <a:avLst/>
            <a:gdLst/>
            <a:ahLst/>
            <a:cxnLst/>
            <a:rect l="l" t="t" r="r" b="b"/>
            <a:pathLst>
              <a:path w="3409274" h="575735">
                <a:moveTo>
                  <a:pt x="0" y="0"/>
                </a:moveTo>
                <a:lnTo>
                  <a:pt x="2825593" y="0"/>
                </a:lnTo>
                <a:lnTo>
                  <a:pt x="3409274" y="575735"/>
                </a:lnTo>
                <a:lnTo>
                  <a:pt x="583682" y="575735"/>
                </a:lnTo>
                <a:close/>
              </a:path>
            </a:pathLst>
          </a:cu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9" name="AutoShape 9"/>
          <p:cNvSpPr/>
          <p:nvPr/>
        </p:nvSpPr>
        <p:spPr>
          <a:xfrm>
            <a:off x="1411224" y="4511544"/>
            <a:ext cx="2926080" cy="1584960"/>
          </a:xfrm>
          <a:prstGeom prst="rect">
            <a:avLst/>
          </a:prstGeom>
        </p:spPr>
        <p:txBody>
          <a:bodyPr wrap="square" lIns="95250" tIns="95250" rIns="47625" bIns="95250" rtlCol="0" anchor="t" anchorCtr="0">
            <a:noAutofit/>
          </a:bodyPr>
          <a:lstStyle/>
          <a:p>
            <a:pPr algn="l">
              <a:lnSpc>
                <a:spcPct val="150000"/>
              </a:lnSpc>
              <a:spcBef>
                <a:spcPts val="375"/>
              </a:spcBef>
              <a:defRPr/>
            </a:pPr>
            <a:r>
              <a:rPr lang="en-US" sz="1500">
                <a:solidFill>
                  <a:schemeClr val="dk1"/>
                </a:solidFill>
                <a:latin typeface="微软雅黑" panose="020B0503020204020204" charset="-122"/>
                <a:ea typeface="微软雅黑" panose="020B0503020204020204" charset="-122"/>
                <a:cs typeface="微软雅黑" panose="020B0503020204020204" charset="-122"/>
              </a:rPr>
              <a:t>加强与国际社会的合作，引进先进的生态保护和修复技术，共同应对全球生态环境挑战。</a:t>
            </a:r>
            <a:endParaRPr lang="en-US" sz="1100"/>
          </a:p>
        </p:txBody>
      </p:sp>
      <p:sp>
        <p:nvSpPr>
          <p:cNvPr id="10" name="AutoShape 10"/>
          <p:cNvSpPr/>
          <p:nvPr/>
        </p:nvSpPr>
        <p:spPr>
          <a:xfrm>
            <a:off x="1411224" y="2644137"/>
            <a:ext cx="2926080" cy="1584960"/>
          </a:xfrm>
          <a:prstGeom prst="rect">
            <a:avLst/>
          </a:prstGeom>
        </p:spPr>
        <p:txBody>
          <a:bodyPr wrap="square" lIns="95250" tIns="95250" rIns="47625" bIns="95250" rtlCol="0" anchor="t" anchorCtr="0">
            <a:noAutofit/>
          </a:bodyPr>
          <a:lstStyle/>
          <a:p>
            <a:pPr algn="l">
              <a:lnSpc>
                <a:spcPct val="150000"/>
              </a:lnSpc>
              <a:spcBef>
                <a:spcPts val="375"/>
              </a:spcBef>
              <a:defRPr/>
            </a:pPr>
            <a:r>
              <a:rPr lang="en-US" sz="1500">
                <a:solidFill>
                  <a:schemeClr val="dk1"/>
                </a:solidFill>
                <a:latin typeface="微软雅黑" panose="020B0503020204020204" charset="-122"/>
                <a:ea typeface="微软雅黑" panose="020B0503020204020204" charset="-122"/>
                <a:cs typeface="微软雅黑" panose="020B0503020204020204" charset="-122"/>
              </a:rPr>
              <a:t>加强生态环境保护的宣传教育，提高公众的环保意识和参与度。</a:t>
            </a:r>
            <a:endParaRPr lang="en-US" sz="1100"/>
          </a:p>
        </p:txBody>
      </p:sp>
      <p:sp>
        <p:nvSpPr>
          <p:cNvPr id="11" name="AutoShape 11"/>
          <p:cNvSpPr/>
          <p:nvPr/>
        </p:nvSpPr>
        <p:spPr>
          <a:xfrm>
            <a:off x="7965938" y="1476145"/>
            <a:ext cx="2926080" cy="1584960"/>
          </a:xfrm>
          <a:prstGeom prst="rect">
            <a:avLst/>
          </a:prstGeom>
        </p:spPr>
        <p:txBody>
          <a:bodyPr wrap="square" lIns="95250" tIns="95250" rIns="47625" bIns="95250" rtlCol="0" anchor="t" anchorCtr="0">
            <a:noAutofit/>
          </a:bodyPr>
          <a:lstStyle/>
          <a:p>
            <a:pPr algn="l">
              <a:lnSpc>
                <a:spcPct val="150000"/>
              </a:lnSpc>
              <a:spcBef>
                <a:spcPts val="375"/>
              </a:spcBef>
              <a:defRPr/>
            </a:pPr>
            <a:r>
              <a:rPr lang="en-US" sz="1500">
                <a:solidFill>
                  <a:schemeClr val="dk1"/>
                </a:solidFill>
                <a:latin typeface="微软雅黑" panose="020B0503020204020204" charset="-122"/>
                <a:ea typeface="微软雅黑" panose="020B0503020204020204" charset="-122"/>
                <a:cs typeface="微软雅黑" panose="020B0503020204020204" charset="-122"/>
              </a:rPr>
              <a:t>制定和完善相关法律法规，加大对破坏生态环境行为的惩处力度，保障生态环境的可持续发展。</a:t>
            </a:r>
            <a:endParaRPr lang="en-US" sz="1100"/>
          </a:p>
        </p:txBody>
      </p:sp>
      <p:sp>
        <p:nvSpPr>
          <p:cNvPr id="12" name="AutoShape 12"/>
          <p:cNvSpPr/>
          <p:nvPr/>
        </p:nvSpPr>
        <p:spPr>
          <a:xfrm>
            <a:off x="8078669" y="3640986"/>
            <a:ext cx="2926080" cy="1584960"/>
          </a:xfrm>
          <a:prstGeom prst="rect">
            <a:avLst/>
          </a:prstGeom>
        </p:spPr>
        <p:txBody>
          <a:bodyPr wrap="square" lIns="95250" tIns="95250" rIns="47625" bIns="95250" rtlCol="0" anchor="t" anchorCtr="0">
            <a:noAutofit/>
          </a:bodyPr>
          <a:lstStyle/>
          <a:p>
            <a:pPr algn="l">
              <a:lnSpc>
                <a:spcPct val="150000"/>
              </a:lnSpc>
              <a:spcBef>
                <a:spcPts val="375"/>
              </a:spcBef>
              <a:defRPr/>
            </a:pPr>
            <a:r>
              <a:rPr lang="en-US" sz="1500">
                <a:solidFill>
                  <a:schemeClr val="dk1"/>
                </a:solidFill>
                <a:latin typeface="微软雅黑" panose="020B0503020204020204" charset="-122"/>
                <a:ea typeface="微软雅黑" panose="020B0503020204020204" charset="-122"/>
                <a:cs typeface="微软雅黑" panose="020B0503020204020204" charset="-122"/>
              </a:rPr>
              <a:t>推广生态农业技术，减少化肥、农药等污染物的使用，保护土壤和水资源。</a:t>
            </a:r>
            <a:endParaRPr lang="en-US" sz="1100"/>
          </a:p>
        </p:txBody>
      </p:sp>
      <p:sp>
        <p:nvSpPr>
          <p:cNvPr id="13" name="AutoShape 13"/>
          <p:cNvSpPr/>
          <p:nvPr/>
        </p:nvSpPr>
        <p:spPr>
          <a:xfrm>
            <a:off x="5078274" y="2850712"/>
            <a:ext cx="2048256" cy="438912"/>
          </a:xfrm>
          <a:prstGeom prst="rect">
            <a:avLst/>
          </a:prstGeom>
        </p:spPr>
        <p:txBody>
          <a:bodyPr wrap="square" lIns="95250" tIns="95250" rIns="47625" bIns="95250" rtlCol="0" anchor="t" anchorCtr="0">
            <a:noAutofit/>
          </a:bodyPr>
          <a:lstStyle/>
          <a:p>
            <a:pPr algn="ctr">
              <a:spcBef>
                <a:spcPts val="375"/>
              </a:spcBef>
              <a:defRPr/>
            </a:pPr>
            <a:r>
              <a:rPr lang="en-US" sz="2025" b="1">
                <a:solidFill>
                  <a:srgbClr val="FFFFFF"/>
                </a:solidFill>
                <a:latin typeface="微软雅黑" panose="020B0503020204020204" charset="-122"/>
                <a:ea typeface="微软雅黑" panose="020B0503020204020204" charset="-122"/>
                <a:cs typeface="微软雅黑" panose="020B0503020204020204" charset="-122"/>
              </a:rPr>
              <a:t>加强宣传教育</a:t>
            </a:r>
            <a:endParaRPr lang="en-US" sz="1100"/>
          </a:p>
        </p:txBody>
      </p:sp>
      <p:sp>
        <p:nvSpPr>
          <p:cNvPr id="14" name="AutoShape 14"/>
          <p:cNvSpPr/>
          <p:nvPr/>
        </p:nvSpPr>
        <p:spPr>
          <a:xfrm>
            <a:off x="4799914" y="1872460"/>
            <a:ext cx="2253828" cy="438912"/>
          </a:xfrm>
          <a:prstGeom prst="rect">
            <a:avLst/>
          </a:prstGeom>
        </p:spPr>
        <p:txBody>
          <a:bodyPr wrap="square" lIns="95250" tIns="95250" rIns="47625" bIns="95250" rtlCol="0" anchor="t" anchorCtr="0">
            <a:noAutofit/>
          </a:bodyPr>
          <a:lstStyle/>
          <a:p>
            <a:pPr algn="ctr">
              <a:spcBef>
                <a:spcPts val="375"/>
              </a:spcBef>
              <a:defRPr/>
            </a:pPr>
            <a:r>
              <a:rPr lang="en-US" sz="2025" b="1">
                <a:solidFill>
                  <a:srgbClr val="FFFFFF"/>
                </a:solidFill>
                <a:latin typeface="微软雅黑" panose="020B0503020204020204" charset="-122"/>
                <a:ea typeface="微软雅黑" panose="020B0503020204020204" charset="-122"/>
                <a:cs typeface="微软雅黑" panose="020B0503020204020204" charset="-122"/>
              </a:rPr>
              <a:t>完善法律法规</a:t>
            </a:r>
            <a:endParaRPr lang="en-US" sz="1100"/>
          </a:p>
        </p:txBody>
      </p:sp>
      <p:sp>
        <p:nvSpPr>
          <p:cNvPr id="15" name="AutoShape 15"/>
          <p:cNvSpPr/>
          <p:nvPr/>
        </p:nvSpPr>
        <p:spPr>
          <a:xfrm>
            <a:off x="5070960" y="3831676"/>
            <a:ext cx="2050081" cy="439617"/>
          </a:xfrm>
          <a:prstGeom prst="rect">
            <a:avLst/>
          </a:prstGeom>
        </p:spPr>
        <p:txBody>
          <a:bodyPr wrap="square" lIns="95250" tIns="95250" rIns="47625" bIns="95250" rtlCol="0" anchor="t" anchorCtr="0">
            <a:noAutofit/>
          </a:bodyPr>
          <a:lstStyle/>
          <a:p>
            <a:pPr algn="ctr">
              <a:spcBef>
                <a:spcPts val="375"/>
              </a:spcBef>
              <a:defRPr/>
            </a:pPr>
            <a:r>
              <a:rPr lang="en-US" sz="2025" b="1">
                <a:solidFill>
                  <a:srgbClr val="FFFFFF"/>
                </a:solidFill>
                <a:latin typeface="微软雅黑" panose="020B0503020204020204" charset="-122"/>
                <a:ea typeface="微软雅黑" panose="020B0503020204020204" charset="-122"/>
                <a:cs typeface="微软雅黑" panose="020B0503020204020204" charset="-122"/>
              </a:rPr>
              <a:t>推广生态农业</a:t>
            </a:r>
            <a:endParaRPr lang="en-US" sz="1100"/>
          </a:p>
        </p:txBody>
      </p:sp>
      <p:sp>
        <p:nvSpPr>
          <p:cNvPr id="16" name="AutoShape 16"/>
          <p:cNvSpPr/>
          <p:nvPr/>
        </p:nvSpPr>
        <p:spPr>
          <a:xfrm>
            <a:off x="5070960" y="4817092"/>
            <a:ext cx="2050081" cy="439617"/>
          </a:xfrm>
          <a:prstGeom prst="rect">
            <a:avLst/>
          </a:prstGeom>
        </p:spPr>
        <p:txBody>
          <a:bodyPr wrap="square" lIns="95250" tIns="95250" rIns="47625" bIns="95250" rtlCol="0" anchor="t" anchorCtr="0">
            <a:noAutofit/>
          </a:bodyPr>
          <a:lstStyle/>
          <a:p>
            <a:pPr algn="ctr">
              <a:spcBef>
                <a:spcPts val="375"/>
              </a:spcBef>
              <a:defRPr/>
            </a:pPr>
            <a:r>
              <a:rPr lang="en-US" sz="2025" b="1">
                <a:solidFill>
                  <a:srgbClr val="FFFFFF"/>
                </a:solidFill>
                <a:latin typeface="微软雅黑" panose="020B0503020204020204" charset="-122"/>
                <a:ea typeface="微软雅黑" panose="020B0503020204020204" charset="-122"/>
                <a:cs typeface="微软雅黑" panose="020B0503020204020204" charset="-122"/>
              </a:rPr>
              <a:t>加强国际合作</a:t>
            </a:r>
            <a:endParaRPr lang="en-US" sz="1100"/>
          </a:p>
        </p:txBody>
      </p:sp>
      <p:grpSp>
        <p:nvGrpSpPr>
          <p:cNvPr id="17" name="Group 17"/>
          <p:cNvGrpSpPr/>
          <p:nvPr/>
        </p:nvGrpSpPr>
        <p:grpSpPr>
          <a:xfrm>
            <a:off x="454963" y="93878"/>
            <a:ext cx="10641129" cy="914400"/>
            <a:chOff x="454963" y="93878"/>
            <a:chExt cx="10641129" cy="914400"/>
          </a:xfrm>
        </p:grpSpPr>
        <p:sp>
          <p:nvSpPr>
            <p:cNvPr id="18" name="AutoShape 18"/>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8" name="TextBox 38"/>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加强生态保护与修复的建议措施</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63829" y="1628258"/>
            <a:ext cx="230516" cy="230516"/>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 name="TextBox 3"/>
          <p:cNvSpPr txBox="1"/>
          <p:nvPr/>
        </p:nvSpPr>
        <p:spPr>
          <a:xfrm>
            <a:off x="994345" y="2028557"/>
            <a:ext cx="4394883" cy="702183"/>
          </a:xfrm>
          <a:prstGeom prst="rect">
            <a:avLst/>
          </a:prstGeom>
        </p:spPr>
        <p:txBody>
          <a:bodyPr vert="horz" wrap="square" lIns="114300" tIns="57150" rIns="114300" bIns="57150" rtlCol="0" anchor="t" anchorCtr="0">
            <a:spAutoFit/>
          </a:bodyPr>
          <a:lstStyle/>
          <a:p>
            <a:pPr algn="just">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在适宜地区继续开展植树造林活动，提高森林覆盖率，增强生态系统的稳定性和抗逆性。</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994345" y="1509487"/>
            <a:ext cx="4152900" cy="495300"/>
          </a:xfrm>
          <a:prstGeom prst="rect">
            <a:avLst/>
          </a:prstGeom>
        </p:spPr>
        <p:txBody>
          <a:bodyPr vert="horz" wrap="square" lIns="114300" tIns="57150" rIns="114300" bIns="57150" rtlCol="0" anchor="t" anchorCtr="0">
            <a:spAutoFit/>
          </a:bodyPr>
          <a:lstStyle/>
          <a:p>
            <a:pPr>
              <a:lnSpc>
                <a:spcPct val="96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持续推进植树造林</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pic>
        <p:nvPicPr>
          <p:cNvPr id="5" name="Picture 5"/>
          <p:cNvPicPr>
            <a:picLocks noChangeAspect="1"/>
          </p:cNvPicPr>
          <p:nvPr/>
        </p:nvPicPr>
        <p:blipFill>
          <a:blip r:embed="rId2"/>
          <a:srcRect l="16667" r="16667"/>
          <a:stretch>
            <a:fillRect/>
          </a:stretch>
        </p:blipFill>
        <p:spPr>
          <a:xfrm>
            <a:off x="6096000" y="1153983"/>
            <a:ext cx="5194483" cy="5194482"/>
          </a:xfrm>
          <a:prstGeom prst="ellipse">
            <a:avLst/>
          </a:prstGeom>
        </p:spPr>
      </p:pic>
      <p:sp>
        <p:nvSpPr>
          <p:cNvPr id="6" name="TextBox 6"/>
          <p:cNvSpPr txBox="1"/>
          <p:nvPr/>
        </p:nvSpPr>
        <p:spPr>
          <a:xfrm>
            <a:off x="994345" y="3637901"/>
            <a:ext cx="4394883" cy="702183"/>
          </a:xfrm>
          <a:prstGeom prst="rect">
            <a:avLst/>
          </a:prstGeom>
        </p:spPr>
        <p:txBody>
          <a:bodyPr vert="horz" wrap="square" lIns="114300" tIns="57150" rIns="114300" bIns="57150" rtlCol="0" anchor="t" anchorCtr="0">
            <a:spAutoFit/>
          </a:bodyPr>
          <a:lstStyle/>
          <a:p>
            <a:pPr algn="just">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加大科技投入，推广先进的治沙技术和方法，提高治沙效率和质量。</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994345" y="3118831"/>
            <a:ext cx="4152900" cy="495300"/>
          </a:xfrm>
          <a:prstGeom prst="rect">
            <a:avLst/>
          </a:prstGeom>
        </p:spPr>
        <p:txBody>
          <a:bodyPr vert="horz" wrap="square" lIns="114300" tIns="57150" rIns="114300" bIns="57150" rtlCol="0" anchor="t" anchorCtr="0">
            <a:spAutoFit/>
          </a:bodyPr>
          <a:lstStyle/>
          <a:p>
            <a:pPr>
              <a:lnSpc>
                <a:spcPct val="96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加强科技创新</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8" name="TextBox 8"/>
          <p:cNvSpPr txBox="1"/>
          <p:nvPr/>
        </p:nvSpPr>
        <p:spPr>
          <a:xfrm>
            <a:off x="994345" y="5274339"/>
            <a:ext cx="4394883" cy="702183"/>
          </a:xfrm>
          <a:prstGeom prst="rect">
            <a:avLst/>
          </a:prstGeom>
        </p:spPr>
        <p:txBody>
          <a:bodyPr vert="horz" wrap="square" lIns="114300" tIns="57150" rIns="114300" bIns="57150" rtlCol="0" anchor="t" anchorCtr="0">
            <a:spAutoFit/>
          </a:bodyPr>
          <a:lstStyle/>
          <a:p>
            <a:pPr algn="just">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结合塞罕坝的生态资源和自然景观，发展生态旅游产业，实现生态、经济、社会的协调发展。</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994345" y="4755268"/>
            <a:ext cx="4152900" cy="495300"/>
          </a:xfrm>
          <a:prstGeom prst="rect">
            <a:avLst/>
          </a:prstGeom>
        </p:spPr>
        <p:txBody>
          <a:bodyPr vert="horz" wrap="square" lIns="114300" tIns="57150" rIns="114300" bIns="57150" rtlCol="0" anchor="t" anchorCtr="0">
            <a:spAutoFit/>
          </a:bodyPr>
          <a:lstStyle/>
          <a:p>
            <a:pPr>
              <a:lnSpc>
                <a:spcPct val="96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促进生态旅游发展</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0" name="AutoShape 10"/>
          <p:cNvSpPr/>
          <p:nvPr/>
        </p:nvSpPr>
        <p:spPr>
          <a:xfrm>
            <a:off x="763829" y="3237602"/>
            <a:ext cx="230516" cy="230516"/>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1" name="AutoShape 11"/>
          <p:cNvSpPr/>
          <p:nvPr/>
        </p:nvSpPr>
        <p:spPr>
          <a:xfrm>
            <a:off x="763829" y="4874039"/>
            <a:ext cx="230516" cy="230516"/>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grpSp>
        <p:nvGrpSpPr>
          <p:cNvPr id="12" name="Group 12"/>
          <p:cNvGrpSpPr/>
          <p:nvPr/>
        </p:nvGrpSpPr>
        <p:grpSpPr>
          <a:xfrm>
            <a:off x="454963" y="93878"/>
            <a:ext cx="10641129" cy="914400"/>
            <a:chOff x="454963" y="93878"/>
            <a:chExt cx="10641129" cy="914400"/>
          </a:xfrm>
        </p:grpSpPr>
        <p:sp>
          <p:nvSpPr>
            <p:cNvPr id="13" name="AutoShape 13"/>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3" name="TextBox 33"/>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未来治沙目标与计划</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3825995" y="4458313"/>
            <a:ext cx="4540009" cy="363283"/>
          </a:xfrm>
          <a:prstGeom prst="rect">
            <a:avLst/>
          </a:prstGeom>
        </p:spPr>
        <p:txBody>
          <a:bodyPr vert="horz" wrap="square" lIns="114300" tIns="57150" rIns="114300" bIns="57150" rtlCol="0" anchor="t" anchorCtr="0">
            <a:spAutoFit/>
          </a:bodyPr>
          <a:lstStyle/>
          <a:p>
            <a:pPr algn="ctr">
              <a:lnSpc>
                <a:spcPct val="77000"/>
              </a:lnSpc>
            </a:pPr>
            <a:r>
              <a:rPr lang="en-US" sz="2025">
                <a:solidFill>
                  <a:srgbClr val="FFFFFF"/>
                </a:solidFill>
                <a:latin typeface="微软雅黑" panose="020B0503020204020204" charset="-122"/>
                <a:ea typeface="微软雅黑" panose="020B0503020204020204" charset="-122"/>
                <a:cs typeface="微软雅黑" panose="020B0503020204020204" charset="-122"/>
              </a:rPr>
              <a:t>感谢观看</a:t>
            </a:r>
            <a:endParaRPr lang="en-US" sz="2025">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1970941" y="3000254"/>
            <a:ext cx="8248650" cy="1619250"/>
          </a:xfrm>
          <a:prstGeom prst="rect">
            <a:avLst/>
          </a:prstGeom>
        </p:spPr>
        <p:txBody>
          <a:bodyPr vert="horz" wrap="square" lIns="114300" tIns="57150" rIns="114300" bIns="57150" rtlCol="0" anchor="t" anchorCtr="0">
            <a:spAutoFit/>
          </a:bodyPr>
          <a:lstStyle/>
          <a:p>
            <a:pPr algn="ctr">
              <a:lnSpc>
                <a:spcPct val="56000"/>
              </a:lnSpc>
            </a:pPr>
            <a:r>
              <a:rPr lang="en-US" sz="11250" b="1">
                <a:solidFill>
                  <a:schemeClr val="accent1"/>
                </a:solidFill>
                <a:latin typeface="微软雅黑" panose="020B0503020204020204" charset="-122"/>
                <a:ea typeface="微软雅黑" panose="020B0503020204020204" charset="-122"/>
                <a:cs typeface="微软雅黑" panose="020B0503020204020204" charset="-122"/>
              </a:rPr>
              <a:t>THANKS</a:t>
            </a:r>
            <a:endParaRPr lang="en-US" sz="11250" b="1">
              <a:solidFill>
                <a:schemeClr val="accent1"/>
              </a:solidFill>
              <a:latin typeface="微软雅黑" panose="020B0503020204020204" charset="-122"/>
              <a:ea typeface="微软雅黑" panose="020B0503020204020204" charset="-122"/>
              <a:cs typeface="微软雅黑" panose="020B0503020204020204" charset="-122"/>
            </a:endParaRPr>
          </a:p>
        </p:txBody>
      </p:sp>
      <p:grpSp>
        <p:nvGrpSpPr>
          <p:cNvPr id="4" name="Group 4"/>
          <p:cNvGrpSpPr/>
          <p:nvPr/>
        </p:nvGrpSpPr>
        <p:grpSpPr>
          <a:xfrm>
            <a:off x="5349881" y="1255923"/>
            <a:ext cx="1492238" cy="1492238"/>
            <a:chOff x="5349881" y="1255923"/>
            <a:chExt cx="1492238" cy="1492238"/>
          </a:xfrm>
        </p:grpSpPr>
        <p:sp>
          <p:nvSpPr>
            <p:cNvPr id="5" name="AutoShape 5"/>
            <p:cNvSpPr/>
            <p:nvPr/>
          </p:nvSpPr>
          <p:spPr>
            <a:xfrm>
              <a:off x="5349881" y="1255923"/>
              <a:ext cx="1492238" cy="1492238"/>
            </a:xfrm>
            <a:prstGeom prst="roundRect">
              <a:avLst>
                <a:gd name="adj" fmla="val 8841"/>
              </a:avLst>
            </a:prstGeom>
            <a:gradFill>
              <a:gsLst>
                <a:gs pos="0">
                  <a:schemeClr val="accent1">
                    <a:alpha val="100000"/>
                    <a:lumMod val="85000"/>
                  </a:schemeClr>
                </a:gs>
                <a:gs pos="100000">
                  <a:schemeClr val="accent1">
                    <a:alpha val="100000"/>
                  </a:schemeClr>
                </a:gs>
              </a:gsLst>
              <a:lin ang="2700000"/>
            </a:gradFill>
            <a:effectLst>
              <a:outerShdw blurRad="203200" dist="101600" dir="2700000">
                <a:srgbClr val="000000">
                  <a:alpha val="30000"/>
                </a:srgbClr>
              </a:outerShdw>
            </a:effectLst>
          </p:spPr>
        </p:sp>
      </p:grpSp>
      <p:grpSp>
        <p:nvGrpSpPr>
          <p:cNvPr id="6" name="Group 6"/>
          <p:cNvGrpSpPr/>
          <p:nvPr/>
        </p:nvGrpSpPr>
        <p:grpSpPr>
          <a:xfrm>
            <a:off x="5391045" y="1297087"/>
            <a:ext cx="1409911" cy="1409911"/>
            <a:chOff x="5391045" y="1297087"/>
            <a:chExt cx="1409911" cy="1409911"/>
          </a:xfrm>
        </p:grpSpPr>
        <p:sp>
          <p:nvSpPr>
            <p:cNvPr id="7" name="Freeform 7"/>
            <p:cNvSpPr/>
            <p:nvPr/>
          </p:nvSpPr>
          <p:spPr>
            <a:xfrm>
              <a:off x="5391045" y="1297087"/>
              <a:ext cx="1409911" cy="1409911"/>
            </a:xfrm>
            <a:custGeom>
              <a:avLst/>
              <a:gdLst/>
              <a:ahLst/>
              <a:cxnLst/>
              <a:rect l="l" t="t" r="r" b="b"/>
              <a:pathLst>
                <a:path w="1625021" h="1625022">
                  <a:moveTo>
                    <a:pt x="247132" y="108611"/>
                  </a:moveTo>
                  <a:cubicBezTo>
                    <a:pt x="173259" y="108611"/>
                    <a:pt x="113373" y="168497"/>
                    <a:pt x="113373" y="242370"/>
                  </a:cubicBezTo>
                  <a:lnTo>
                    <a:pt x="113373" y="1373126"/>
                  </a:lnTo>
                  <a:cubicBezTo>
                    <a:pt x="113373" y="1446999"/>
                    <a:pt x="173259" y="1506885"/>
                    <a:pt x="247132" y="1506885"/>
                  </a:cubicBezTo>
                  <a:lnTo>
                    <a:pt x="1377888" y="1506885"/>
                  </a:lnTo>
                  <a:cubicBezTo>
                    <a:pt x="1451761" y="1506885"/>
                    <a:pt x="1511647" y="1446999"/>
                    <a:pt x="1511647" y="1373126"/>
                  </a:cubicBezTo>
                  <a:lnTo>
                    <a:pt x="1511647" y="242370"/>
                  </a:lnTo>
                  <a:cubicBezTo>
                    <a:pt x="1511647" y="168497"/>
                    <a:pt x="1451761" y="108611"/>
                    <a:pt x="1377888" y="108611"/>
                  </a:cubicBezTo>
                  <a:close/>
                  <a:moveTo>
                    <a:pt x="143668" y="0"/>
                  </a:moveTo>
                  <a:lnTo>
                    <a:pt x="1481353" y="0"/>
                  </a:lnTo>
                  <a:cubicBezTo>
                    <a:pt x="1560699" y="0"/>
                    <a:pt x="1625021" y="64322"/>
                    <a:pt x="1625021" y="143668"/>
                  </a:cubicBezTo>
                  <a:lnTo>
                    <a:pt x="1625021" y="1481354"/>
                  </a:lnTo>
                  <a:cubicBezTo>
                    <a:pt x="1625021" y="1560700"/>
                    <a:pt x="1560699" y="1625022"/>
                    <a:pt x="1481353" y="1625022"/>
                  </a:cubicBezTo>
                  <a:lnTo>
                    <a:pt x="143668" y="1625022"/>
                  </a:lnTo>
                  <a:cubicBezTo>
                    <a:pt x="64322" y="1625022"/>
                    <a:pt x="0" y="1560700"/>
                    <a:pt x="0" y="1481354"/>
                  </a:cubicBezTo>
                  <a:lnTo>
                    <a:pt x="0" y="143668"/>
                  </a:lnTo>
                  <a:cubicBezTo>
                    <a:pt x="0" y="64322"/>
                    <a:pt x="64322" y="0"/>
                    <a:pt x="143668" y="0"/>
                  </a:cubicBezTo>
                  <a:close/>
                </a:path>
              </a:pathLst>
            </a:custGeom>
            <a:solidFill>
              <a:schemeClr val="accent1">
                <a:lumMod val="95000"/>
                <a:alpha val="100000"/>
              </a:schemeClr>
            </a:solidFill>
          </p:spPr>
          <p:style>
            <a:lnRef idx="0">
              <a:schemeClr val="accent1"/>
            </a:lnRef>
            <a:fillRef idx="1">
              <a:schemeClr val="accent1"/>
            </a:fillRef>
            <a:effectRef idx="0">
              <a:schemeClr val="accent1"/>
            </a:effectRef>
            <a:fontRef idx="minor">
              <a:schemeClr val="lt1"/>
            </a:fontRef>
          </p:style>
        </p:sp>
        <p:sp>
          <p:nvSpPr>
            <p:cNvPr id="8" name="AutoShape 8"/>
            <p:cNvSpPr/>
            <p:nvPr/>
          </p:nvSpPr>
          <p:spPr>
            <a:xfrm>
              <a:off x="5391045" y="1297087"/>
              <a:ext cx="1409911" cy="1409911"/>
            </a:xfrm>
            <a:prstGeom prst="roundRect">
              <a:avLst>
                <a:gd name="adj" fmla="val 8841"/>
              </a:avLst>
            </a:prstGeom>
          </p:spPr>
        </p:sp>
        <p:sp>
          <p:nvSpPr>
            <p:cNvPr id="9" name="AutoShape 9"/>
            <p:cNvSpPr/>
            <p:nvPr/>
          </p:nvSpPr>
          <p:spPr>
            <a:xfrm>
              <a:off x="5489433" y="1395475"/>
              <a:ext cx="1213222" cy="1213222"/>
            </a:xfrm>
            <a:prstGeom prst="roundRect">
              <a:avLst>
                <a:gd name="adj" fmla="val 9566"/>
              </a:avLst>
            </a:prstGeom>
          </p:spPr>
        </p:sp>
      </p:grpSp>
      <p:grpSp>
        <p:nvGrpSpPr>
          <p:cNvPr id="10" name="Group 10"/>
          <p:cNvGrpSpPr/>
          <p:nvPr/>
        </p:nvGrpSpPr>
        <p:grpSpPr>
          <a:xfrm>
            <a:off x="5624640" y="1789116"/>
            <a:ext cx="942720" cy="645361"/>
            <a:chOff x="5624640" y="1789116"/>
            <a:chExt cx="942720" cy="645361"/>
          </a:xfrm>
        </p:grpSpPr>
        <p:sp>
          <p:nvSpPr>
            <p:cNvPr id="11" name="Freeform 11"/>
            <p:cNvSpPr/>
            <p:nvPr/>
          </p:nvSpPr>
          <p:spPr>
            <a:xfrm>
              <a:off x="5624640" y="1789116"/>
              <a:ext cx="942720" cy="645361"/>
            </a:xfrm>
            <a:custGeom>
              <a:avLst/>
              <a:gdLst/>
              <a:ahLst/>
              <a:cxnLst/>
              <a:rect l="l" t="t" r="r" b="b"/>
              <a:pathLst>
                <a:path w="3113" h="2131">
                  <a:moveTo>
                    <a:pt x="3057" y="497"/>
                  </a:moveTo>
                  <a:cubicBezTo>
                    <a:pt x="1582" y="5"/>
                    <a:pt x="1582" y="5"/>
                    <a:pt x="1582" y="5"/>
                  </a:cubicBezTo>
                  <a:cubicBezTo>
                    <a:pt x="1565" y="0"/>
                    <a:pt x="1547" y="0"/>
                    <a:pt x="1531" y="5"/>
                  </a:cubicBezTo>
                  <a:cubicBezTo>
                    <a:pt x="56" y="497"/>
                    <a:pt x="56" y="497"/>
                    <a:pt x="56" y="497"/>
                  </a:cubicBezTo>
                  <a:cubicBezTo>
                    <a:pt x="23" y="508"/>
                    <a:pt x="0" y="539"/>
                    <a:pt x="0" y="574"/>
                  </a:cubicBezTo>
                  <a:cubicBezTo>
                    <a:pt x="0" y="610"/>
                    <a:pt x="23" y="641"/>
                    <a:pt x="56" y="652"/>
                  </a:cubicBezTo>
                  <a:cubicBezTo>
                    <a:pt x="492" y="797"/>
                    <a:pt x="492" y="797"/>
                    <a:pt x="492" y="797"/>
                  </a:cubicBezTo>
                  <a:cubicBezTo>
                    <a:pt x="492" y="1230"/>
                    <a:pt x="492" y="1230"/>
                    <a:pt x="492" y="1230"/>
                  </a:cubicBezTo>
                  <a:cubicBezTo>
                    <a:pt x="492" y="1252"/>
                    <a:pt x="500" y="1272"/>
                    <a:pt x="515" y="1288"/>
                  </a:cubicBezTo>
                  <a:cubicBezTo>
                    <a:pt x="530" y="1302"/>
                    <a:pt x="875" y="1639"/>
                    <a:pt x="1556" y="1639"/>
                  </a:cubicBezTo>
                  <a:cubicBezTo>
                    <a:pt x="1804" y="1639"/>
                    <a:pt x="2036" y="1595"/>
                    <a:pt x="2244" y="1507"/>
                  </a:cubicBezTo>
                  <a:cubicBezTo>
                    <a:pt x="2285" y="1489"/>
                    <a:pt x="2305" y="1441"/>
                    <a:pt x="2287" y="1399"/>
                  </a:cubicBezTo>
                  <a:cubicBezTo>
                    <a:pt x="2270" y="1358"/>
                    <a:pt x="2222" y="1338"/>
                    <a:pt x="2180" y="1356"/>
                  </a:cubicBezTo>
                  <a:cubicBezTo>
                    <a:pt x="1992" y="1435"/>
                    <a:pt x="1782" y="1475"/>
                    <a:pt x="1557" y="1475"/>
                  </a:cubicBezTo>
                  <a:cubicBezTo>
                    <a:pt x="1238" y="1475"/>
                    <a:pt x="1004" y="1393"/>
                    <a:pt x="863" y="1324"/>
                  </a:cubicBezTo>
                  <a:cubicBezTo>
                    <a:pt x="759" y="1272"/>
                    <a:pt x="689" y="1221"/>
                    <a:pt x="656" y="1193"/>
                  </a:cubicBezTo>
                  <a:cubicBezTo>
                    <a:pt x="656" y="852"/>
                    <a:pt x="656" y="852"/>
                    <a:pt x="656" y="852"/>
                  </a:cubicBezTo>
                  <a:cubicBezTo>
                    <a:pt x="1531" y="1144"/>
                    <a:pt x="1531" y="1144"/>
                    <a:pt x="1531" y="1144"/>
                  </a:cubicBezTo>
                  <a:cubicBezTo>
                    <a:pt x="1539" y="1146"/>
                    <a:pt x="1548" y="1148"/>
                    <a:pt x="1557" y="1148"/>
                  </a:cubicBezTo>
                  <a:cubicBezTo>
                    <a:pt x="1565" y="1148"/>
                    <a:pt x="1574" y="1146"/>
                    <a:pt x="1583" y="1144"/>
                  </a:cubicBezTo>
                  <a:cubicBezTo>
                    <a:pt x="2458" y="852"/>
                    <a:pt x="2458" y="852"/>
                    <a:pt x="2458" y="852"/>
                  </a:cubicBezTo>
                  <a:cubicBezTo>
                    <a:pt x="2458" y="998"/>
                    <a:pt x="2458" y="998"/>
                    <a:pt x="2458" y="998"/>
                  </a:cubicBezTo>
                  <a:cubicBezTo>
                    <a:pt x="2362" y="1032"/>
                    <a:pt x="2294" y="1123"/>
                    <a:pt x="2294" y="1230"/>
                  </a:cubicBezTo>
                  <a:cubicBezTo>
                    <a:pt x="2294" y="1330"/>
                    <a:pt x="2354" y="1416"/>
                    <a:pt x="2440" y="1454"/>
                  </a:cubicBezTo>
                  <a:cubicBezTo>
                    <a:pt x="2296" y="2029"/>
                    <a:pt x="2296" y="2029"/>
                    <a:pt x="2296" y="2029"/>
                  </a:cubicBezTo>
                  <a:cubicBezTo>
                    <a:pt x="2290" y="2053"/>
                    <a:pt x="2296" y="2080"/>
                    <a:pt x="2311" y="2099"/>
                  </a:cubicBezTo>
                  <a:cubicBezTo>
                    <a:pt x="2327" y="2119"/>
                    <a:pt x="2351" y="2131"/>
                    <a:pt x="2376" y="2131"/>
                  </a:cubicBezTo>
                  <a:cubicBezTo>
                    <a:pt x="2704" y="2131"/>
                    <a:pt x="2704" y="2131"/>
                    <a:pt x="2704" y="2131"/>
                  </a:cubicBezTo>
                  <a:cubicBezTo>
                    <a:pt x="2729" y="2131"/>
                    <a:pt x="2753" y="2119"/>
                    <a:pt x="2768" y="2099"/>
                  </a:cubicBezTo>
                  <a:cubicBezTo>
                    <a:pt x="2784" y="2080"/>
                    <a:pt x="2789" y="2053"/>
                    <a:pt x="2783" y="2029"/>
                  </a:cubicBezTo>
                  <a:cubicBezTo>
                    <a:pt x="2639" y="1454"/>
                    <a:pt x="2639" y="1454"/>
                    <a:pt x="2639" y="1454"/>
                  </a:cubicBezTo>
                  <a:cubicBezTo>
                    <a:pt x="2725" y="1416"/>
                    <a:pt x="2785" y="1330"/>
                    <a:pt x="2785" y="1230"/>
                  </a:cubicBezTo>
                  <a:cubicBezTo>
                    <a:pt x="2785" y="1123"/>
                    <a:pt x="2717" y="1032"/>
                    <a:pt x="2622" y="998"/>
                  </a:cubicBezTo>
                  <a:cubicBezTo>
                    <a:pt x="2622" y="797"/>
                    <a:pt x="2622" y="797"/>
                    <a:pt x="2622" y="797"/>
                  </a:cubicBezTo>
                  <a:cubicBezTo>
                    <a:pt x="3057" y="652"/>
                    <a:pt x="3057" y="652"/>
                    <a:pt x="3057" y="652"/>
                  </a:cubicBezTo>
                  <a:cubicBezTo>
                    <a:pt x="3091" y="641"/>
                    <a:pt x="3113" y="610"/>
                    <a:pt x="3113" y="574"/>
                  </a:cubicBezTo>
                  <a:cubicBezTo>
                    <a:pt x="3113" y="539"/>
                    <a:pt x="3091" y="508"/>
                    <a:pt x="3057" y="497"/>
                  </a:cubicBezTo>
                  <a:close/>
                  <a:moveTo>
                    <a:pt x="2540" y="1148"/>
                  </a:moveTo>
                  <a:cubicBezTo>
                    <a:pt x="2585" y="1148"/>
                    <a:pt x="2621" y="1184"/>
                    <a:pt x="2621" y="1230"/>
                  </a:cubicBezTo>
                  <a:cubicBezTo>
                    <a:pt x="2621" y="1275"/>
                    <a:pt x="2585" y="1312"/>
                    <a:pt x="2540" y="1312"/>
                  </a:cubicBezTo>
                  <a:cubicBezTo>
                    <a:pt x="2494" y="1312"/>
                    <a:pt x="2458" y="1275"/>
                    <a:pt x="2458" y="1230"/>
                  </a:cubicBezTo>
                  <a:cubicBezTo>
                    <a:pt x="2458" y="1184"/>
                    <a:pt x="2494" y="1148"/>
                    <a:pt x="2540" y="1148"/>
                  </a:cubicBezTo>
                  <a:close/>
                  <a:moveTo>
                    <a:pt x="2481" y="1967"/>
                  </a:moveTo>
                  <a:cubicBezTo>
                    <a:pt x="2540" y="1731"/>
                    <a:pt x="2540" y="1731"/>
                    <a:pt x="2540" y="1731"/>
                  </a:cubicBezTo>
                  <a:cubicBezTo>
                    <a:pt x="2599" y="1967"/>
                    <a:pt x="2599" y="1967"/>
                    <a:pt x="2599" y="1967"/>
                  </a:cubicBezTo>
                  <a:cubicBezTo>
                    <a:pt x="2481" y="1967"/>
                    <a:pt x="2481" y="1967"/>
                    <a:pt x="2481" y="1967"/>
                  </a:cubicBezTo>
                  <a:close/>
                  <a:moveTo>
                    <a:pt x="2533" y="654"/>
                  </a:moveTo>
                  <a:cubicBezTo>
                    <a:pt x="1570" y="493"/>
                    <a:pt x="1570" y="493"/>
                    <a:pt x="1570" y="493"/>
                  </a:cubicBezTo>
                  <a:cubicBezTo>
                    <a:pt x="1525" y="486"/>
                    <a:pt x="1483" y="516"/>
                    <a:pt x="1476" y="561"/>
                  </a:cubicBezTo>
                  <a:cubicBezTo>
                    <a:pt x="1469" y="605"/>
                    <a:pt x="1499" y="648"/>
                    <a:pt x="1543" y="655"/>
                  </a:cubicBezTo>
                  <a:cubicBezTo>
                    <a:pt x="2201" y="765"/>
                    <a:pt x="2201" y="765"/>
                    <a:pt x="2201" y="765"/>
                  </a:cubicBezTo>
                  <a:cubicBezTo>
                    <a:pt x="1557" y="979"/>
                    <a:pt x="1557" y="979"/>
                    <a:pt x="1557" y="979"/>
                  </a:cubicBezTo>
                  <a:cubicBezTo>
                    <a:pt x="341" y="574"/>
                    <a:pt x="341" y="574"/>
                    <a:pt x="341" y="574"/>
                  </a:cubicBezTo>
                  <a:cubicBezTo>
                    <a:pt x="1557" y="169"/>
                    <a:pt x="1557" y="169"/>
                    <a:pt x="1557" y="169"/>
                  </a:cubicBezTo>
                  <a:cubicBezTo>
                    <a:pt x="2772" y="574"/>
                    <a:pt x="2772" y="574"/>
                    <a:pt x="2772" y="574"/>
                  </a:cubicBezTo>
                  <a:cubicBezTo>
                    <a:pt x="2533" y="654"/>
                    <a:pt x="2533" y="654"/>
                    <a:pt x="2533" y="654"/>
                  </a:cubicBezTo>
                  <a:close/>
                  <a:moveTo>
                    <a:pt x="2533" y="654"/>
                  </a:moveTo>
                  <a:cubicBezTo>
                    <a:pt x="2533" y="654"/>
                    <a:pt x="2533" y="654"/>
                    <a:pt x="2533" y="654"/>
                  </a:cubicBezTo>
                </a:path>
              </a:pathLst>
            </a:custGeom>
            <a:solidFill>
              <a:srgbClr val="FFFFFF">
                <a:alpha val="100000"/>
              </a:srgbClr>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571585" y="1029917"/>
            <a:ext cx="8683321" cy="1149477"/>
          </a:xfrm>
          <a:prstGeom prst="rect">
            <a:avLst/>
          </a:prstGeom>
        </p:spPr>
        <p:txBody>
          <a:bodyPr vert="horz" wrap="square" lIns="114300" tIns="57150" rIns="114300" bIns="57150" rtlCol="0" anchor="t" anchorCtr="0">
            <a:spAutoFit/>
          </a:bodyPr>
          <a:lstStyle/>
          <a:p>
            <a:pPr>
              <a:lnSpc>
                <a:spcPct val="77000"/>
              </a:lnSpc>
            </a:pPr>
            <a:r>
              <a:rPr lang="en-US" sz="8475" b="1">
                <a:solidFill>
                  <a:schemeClr val="accent1"/>
                </a:solidFill>
                <a:latin typeface="微软雅黑" panose="020B0503020204020204" charset="-122"/>
                <a:ea typeface="微软雅黑" panose="020B0503020204020204" charset="-122"/>
                <a:cs typeface="微软雅黑" panose="020B0503020204020204" charset="-122"/>
              </a:rPr>
              <a:t>01</a:t>
            </a:r>
            <a:endParaRPr lang="en-US" sz="847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1097052" y="2763839"/>
            <a:ext cx="8024317" cy="1872615"/>
          </a:xfrm>
          <a:prstGeom prst="rect">
            <a:avLst/>
          </a:prstGeom>
        </p:spPr>
        <p:txBody>
          <a:bodyPr vert="horz" wrap="square" lIns="114300" tIns="57150" rIns="114300" bIns="57150" rtlCol="0" anchor="t" anchorCtr="0">
            <a:spAutoFit/>
          </a:bodyPr>
          <a:lstStyle/>
          <a:p>
            <a:pPr>
              <a:lnSpc>
                <a:spcPct val="120000"/>
              </a:lnSpc>
            </a:pPr>
            <a:r>
              <a:rPr lang="en-US" sz="4575" b="1">
                <a:solidFill>
                  <a:srgbClr val="FFFFFF"/>
                </a:solidFill>
                <a:latin typeface="微软雅黑" panose="020B0503020204020204" charset="-122"/>
                <a:ea typeface="微软雅黑" panose="020B0503020204020204" charset="-122"/>
                <a:cs typeface="微软雅黑" panose="020B0503020204020204" charset="-122"/>
              </a:rPr>
              <a:t>引言</a:t>
            </a:r>
            <a:endParaRPr lang="en-US" sz="457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4" name="Freeform 4"/>
          <p:cNvSpPr/>
          <p:nvPr/>
        </p:nvSpPr>
        <p:spPr>
          <a:xfrm>
            <a:off x="3033917" y="5678391"/>
            <a:ext cx="343119" cy="343119"/>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5" name="TextBox 5"/>
          <p:cNvSpPr txBox="1"/>
          <p:nvPr/>
        </p:nvSpPr>
        <p:spPr>
          <a:xfrm>
            <a:off x="1097052" y="5602490"/>
            <a:ext cx="3105564" cy="410337"/>
          </a:xfrm>
          <a:prstGeom prst="rect">
            <a:avLst/>
          </a:prstGeom>
        </p:spPr>
        <p:txBody>
          <a:bodyPr vert="horz" wrap="square" lIns="114300" tIns="57150" rIns="114300" bIns="57150" rtlCol="0" anchor="t" anchorCtr="0">
            <a:spAutoFit/>
          </a:bodyPr>
          <a:lstStyle/>
          <a:p>
            <a:pPr>
              <a:lnSpc>
                <a:spcPct val="77000"/>
              </a:lnSpc>
            </a:pPr>
            <a:r>
              <a:rPr lang="en-US" sz="2400">
                <a:solidFill>
                  <a:schemeClr val="accent1"/>
                </a:solidFill>
                <a:latin typeface="微软雅黑" panose="020B0503020204020204" charset="-122"/>
                <a:ea typeface="微软雅黑" panose="020B0503020204020204" charset="-122"/>
                <a:cs typeface="微软雅黑" panose="020B0503020204020204" charset="-122"/>
              </a:rPr>
              <a:t>Chapter</a:t>
            </a:r>
            <a:endParaRPr lang="en-US" sz="2400">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6" name="Connector 6"/>
          <p:cNvCxnSpPr/>
          <p:nvPr/>
        </p:nvCxnSpPr>
        <p:spPr>
          <a:xfrm>
            <a:off x="3377035" y="5849950"/>
            <a:ext cx="8820012" cy="0"/>
          </a:xfrm>
          <a:prstGeom prst="line">
            <a:avLst/>
          </a:prstGeom>
          <a:ln w="9525">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id="7" name="Freeform 7"/>
          <p:cNvSpPr/>
          <p:nvPr/>
        </p:nvSpPr>
        <p:spPr>
          <a:xfrm>
            <a:off x="2862358" y="5678391"/>
            <a:ext cx="343119" cy="343119"/>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Freeform 8"/>
          <p:cNvSpPr/>
          <p:nvPr/>
        </p:nvSpPr>
        <p:spPr>
          <a:xfrm>
            <a:off x="2690798" y="5678391"/>
            <a:ext cx="343119" cy="343119"/>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grpSp>
        <p:nvGrpSpPr>
          <p:cNvPr id="9" name="Group 9"/>
          <p:cNvGrpSpPr/>
          <p:nvPr/>
        </p:nvGrpSpPr>
        <p:grpSpPr>
          <a:xfrm>
            <a:off x="1097052" y="1098977"/>
            <a:ext cx="1335306" cy="1335306"/>
            <a:chOff x="1097052" y="1098977"/>
            <a:chExt cx="1335306" cy="1335306"/>
          </a:xfrm>
        </p:grpSpPr>
        <p:sp>
          <p:nvSpPr>
            <p:cNvPr id="10" name="AutoShape 10"/>
            <p:cNvSpPr/>
            <p:nvPr/>
          </p:nvSpPr>
          <p:spPr>
            <a:xfrm>
              <a:off x="1097052" y="1098977"/>
              <a:ext cx="1335306" cy="1335306"/>
            </a:xfrm>
            <a:prstGeom prst="roundRect">
              <a:avLst>
                <a:gd name="adj" fmla="val 8841"/>
              </a:avLst>
            </a:prstGeom>
            <a:gradFill>
              <a:gsLst>
                <a:gs pos="0">
                  <a:schemeClr val="accent1">
                    <a:alpha val="100000"/>
                    <a:lumMod val="85000"/>
                  </a:schemeClr>
                </a:gs>
                <a:gs pos="100000">
                  <a:schemeClr val="accent1">
                    <a:alpha val="100000"/>
                  </a:schemeClr>
                </a:gs>
              </a:gsLst>
              <a:lin ang="2700000"/>
            </a:gradFill>
            <a:effectLst>
              <a:outerShdw blurRad="203200" dist="101600" dir="2700000">
                <a:srgbClr val="000000">
                  <a:alpha val="30000"/>
                </a:srgbClr>
              </a:outerShdw>
            </a:effectLst>
          </p:spPr>
        </p:sp>
      </p:grpSp>
      <p:grpSp>
        <p:nvGrpSpPr>
          <p:cNvPr id="11" name="Group 11"/>
          <p:cNvGrpSpPr/>
          <p:nvPr/>
        </p:nvGrpSpPr>
        <p:grpSpPr>
          <a:xfrm>
            <a:off x="1133886" y="1135811"/>
            <a:ext cx="1261638" cy="1261638"/>
            <a:chOff x="1133886" y="1135811"/>
            <a:chExt cx="1261638" cy="1261638"/>
          </a:xfrm>
        </p:grpSpPr>
        <p:sp>
          <p:nvSpPr>
            <p:cNvPr id="12" name="Freeform 12"/>
            <p:cNvSpPr/>
            <p:nvPr/>
          </p:nvSpPr>
          <p:spPr>
            <a:xfrm>
              <a:off x="1133886" y="1135811"/>
              <a:ext cx="1261638" cy="1261638"/>
            </a:xfrm>
            <a:custGeom>
              <a:avLst/>
              <a:gdLst/>
              <a:ahLst/>
              <a:cxnLst/>
              <a:rect l="l" t="t" r="r" b="b"/>
              <a:pathLst>
                <a:path w="1625021" h="1625022">
                  <a:moveTo>
                    <a:pt x="247132" y="108611"/>
                  </a:moveTo>
                  <a:cubicBezTo>
                    <a:pt x="173259" y="108611"/>
                    <a:pt x="113373" y="168497"/>
                    <a:pt x="113373" y="242370"/>
                  </a:cubicBezTo>
                  <a:lnTo>
                    <a:pt x="113373" y="1373126"/>
                  </a:lnTo>
                  <a:cubicBezTo>
                    <a:pt x="113373" y="1446999"/>
                    <a:pt x="173259" y="1506885"/>
                    <a:pt x="247132" y="1506885"/>
                  </a:cubicBezTo>
                  <a:lnTo>
                    <a:pt x="1377888" y="1506885"/>
                  </a:lnTo>
                  <a:cubicBezTo>
                    <a:pt x="1451761" y="1506885"/>
                    <a:pt x="1511647" y="1446999"/>
                    <a:pt x="1511647" y="1373126"/>
                  </a:cubicBezTo>
                  <a:lnTo>
                    <a:pt x="1511647" y="242370"/>
                  </a:lnTo>
                  <a:cubicBezTo>
                    <a:pt x="1511647" y="168497"/>
                    <a:pt x="1451761" y="108611"/>
                    <a:pt x="1377888" y="108611"/>
                  </a:cubicBezTo>
                  <a:close/>
                  <a:moveTo>
                    <a:pt x="143668" y="0"/>
                  </a:moveTo>
                  <a:lnTo>
                    <a:pt x="1481353" y="0"/>
                  </a:lnTo>
                  <a:cubicBezTo>
                    <a:pt x="1560699" y="0"/>
                    <a:pt x="1625021" y="64322"/>
                    <a:pt x="1625021" y="143668"/>
                  </a:cubicBezTo>
                  <a:lnTo>
                    <a:pt x="1625021" y="1481354"/>
                  </a:lnTo>
                  <a:cubicBezTo>
                    <a:pt x="1625021" y="1560700"/>
                    <a:pt x="1560699" y="1625022"/>
                    <a:pt x="1481353" y="1625022"/>
                  </a:cubicBezTo>
                  <a:lnTo>
                    <a:pt x="143668" y="1625022"/>
                  </a:lnTo>
                  <a:cubicBezTo>
                    <a:pt x="64322" y="1625022"/>
                    <a:pt x="0" y="1560700"/>
                    <a:pt x="0" y="1481354"/>
                  </a:cubicBezTo>
                  <a:lnTo>
                    <a:pt x="0" y="143668"/>
                  </a:lnTo>
                  <a:cubicBezTo>
                    <a:pt x="0" y="64322"/>
                    <a:pt x="64322" y="0"/>
                    <a:pt x="143668" y="0"/>
                  </a:cubicBezTo>
                  <a:close/>
                </a:path>
              </a:pathLst>
            </a:custGeom>
            <a:solidFill>
              <a:schemeClr val="accent1">
                <a:lumMod val="95000"/>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1133886" y="1135811"/>
              <a:ext cx="1261638" cy="1261638"/>
            </a:xfrm>
            <a:prstGeom prst="roundRect">
              <a:avLst>
                <a:gd name="adj" fmla="val 8841"/>
              </a:avLst>
            </a:prstGeom>
          </p:spPr>
        </p:sp>
        <p:sp>
          <p:nvSpPr>
            <p:cNvPr id="14" name="AutoShape 14"/>
            <p:cNvSpPr/>
            <p:nvPr/>
          </p:nvSpPr>
          <p:spPr>
            <a:xfrm>
              <a:off x="1221928" y="1223852"/>
              <a:ext cx="1085633" cy="1085633"/>
            </a:xfrm>
            <a:prstGeom prst="roundRect">
              <a:avLst>
                <a:gd name="adj" fmla="val 9566"/>
              </a:avLst>
            </a:prstGeom>
          </p:spPr>
        </p:sp>
      </p:grpSp>
      <p:grpSp>
        <p:nvGrpSpPr>
          <p:cNvPr id="15" name="Group 15"/>
          <p:cNvGrpSpPr/>
          <p:nvPr/>
        </p:nvGrpSpPr>
        <p:grpSpPr>
          <a:xfrm>
            <a:off x="1342916" y="1576096"/>
            <a:ext cx="843579" cy="577491"/>
            <a:chOff x="1342916" y="1576096"/>
            <a:chExt cx="843579" cy="577491"/>
          </a:xfrm>
        </p:grpSpPr>
        <p:sp>
          <p:nvSpPr>
            <p:cNvPr id="16" name="Freeform 16"/>
            <p:cNvSpPr/>
            <p:nvPr/>
          </p:nvSpPr>
          <p:spPr>
            <a:xfrm>
              <a:off x="1342916" y="1576096"/>
              <a:ext cx="843579" cy="577491"/>
            </a:xfrm>
            <a:custGeom>
              <a:avLst/>
              <a:gdLst/>
              <a:ahLst/>
              <a:cxnLst/>
              <a:rect l="l" t="t" r="r" b="b"/>
              <a:pathLst>
                <a:path w="3113" h="2131">
                  <a:moveTo>
                    <a:pt x="3057" y="497"/>
                  </a:moveTo>
                  <a:cubicBezTo>
                    <a:pt x="1582" y="5"/>
                    <a:pt x="1582" y="5"/>
                    <a:pt x="1582" y="5"/>
                  </a:cubicBezTo>
                  <a:cubicBezTo>
                    <a:pt x="1565" y="0"/>
                    <a:pt x="1547" y="0"/>
                    <a:pt x="1531" y="5"/>
                  </a:cubicBezTo>
                  <a:cubicBezTo>
                    <a:pt x="56" y="497"/>
                    <a:pt x="56" y="497"/>
                    <a:pt x="56" y="497"/>
                  </a:cubicBezTo>
                  <a:cubicBezTo>
                    <a:pt x="23" y="508"/>
                    <a:pt x="0" y="539"/>
                    <a:pt x="0" y="574"/>
                  </a:cubicBezTo>
                  <a:cubicBezTo>
                    <a:pt x="0" y="610"/>
                    <a:pt x="23" y="641"/>
                    <a:pt x="56" y="652"/>
                  </a:cubicBezTo>
                  <a:cubicBezTo>
                    <a:pt x="492" y="797"/>
                    <a:pt x="492" y="797"/>
                    <a:pt x="492" y="797"/>
                  </a:cubicBezTo>
                  <a:cubicBezTo>
                    <a:pt x="492" y="1230"/>
                    <a:pt x="492" y="1230"/>
                    <a:pt x="492" y="1230"/>
                  </a:cubicBezTo>
                  <a:cubicBezTo>
                    <a:pt x="492" y="1252"/>
                    <a:pt x="500" y="1272"/>
                    <a:pt x="515" y="1288"/>
                  </a:cubicBezTo>
                  <a:cubicBezTo>
                    <a:pt x="530" y="1302"/>
                    <a:pt x="875" y="1639"/>
                    <a:pt x="1556" y="1639"/>
                  </a:cubicBezTo>
                  <a:cubicBezTo>
                    <a:pt x="1804" y="1639"/>
                    <a:pt x="2036" y="1595"/>
                    <a:pt x="2244" y="1507"/>
                  </a:cubicBezTo>
                  <a:cubicBezTo>
                    <a:pt x="2285" y="1489"/>
                    <a:pt x="2305" y="1441"/>
                    <a:pt x="2287" y="1399"/>
                  </a:cubicBezTo>
                  <a:cubicBezTo>
                    <a:pt x="2270" y="1358"/>
                    <a:pt x="2222" y="1338"/>
                    <a:pt x="2180" y="1356"/>
                  </a:cubicBezTo>
                  <a:cubicBezTo>
                    <a:pt x="1992" y="1435"/>
                    <a:pt x="1782" y="1475"/>
                    <a:pt x="1557" y="1475"/>
                  </a:cubicBezTo>
                  <a:cubicBezTo>
                    <a:pt x="1238" y="1475"/>
                    <a:pt x="1004" y="1393"/>
                    <a:pt x="863" y="1324"/>
                  </a:cubicBezTo>
                  <a:cubicBezTo>
                    <a:pt x="759" y="1272"/>
                    <a:pt x="689" y="1221"/>
                    <a:pt x="656" y="1193"/>
                  </a:cubicBezTo>
                  <a:cubicBezTo>
                    <a:pt x="656" y="852"/>
                    <a:pt x="656" y="852"/>
                    <a:pt x="656" y="852"/>
                  </a:cubicBezTo>
                  <a:cubicBezTo>
                    <a:pt x="1531" y="1144"/>
                    <a:pt x="1531" y="1144"/>
                    <a:pt x="1531" y="1144"/>
                  </a:cubicBezTo>
                  <a:cubicBezTo>
                    <a:pt x="1539" y="1146"/>
                    <a:pt x="1548" y="1148"/>
                    <a:pt x="1557" y="1148"/>
                  </a:cubicBezTo>
                  <a:cubicBezTo>
                    <a:pt x="1565" y="1148"/>
                    <a:pt x="1574" y="1146"/>
                    <a:pt x="1583" y="1144"/>
                  </a:cubicBezTo>
                  <a:cubicBezTo>
                    <a:pt x="2458" y="852"/>
                    <a:pt x="2458" y="852"/>
                    <a:pt x="2458" y="852"/>
                  </a:cubicBezTo>
                  <a:cubicBezTo>
                    <a:pt x="2458" y="998"/>
                    <a:pt x="2458" y="998"/>
                    <a:pt x="2458" y="998"/>
                  </a:cubicBezTo>
                  <a:cubicBezTo>
                    <a:pt x="2362" y="1032"/>
                    <a:pt x="2294" y="1123"/>
                    <a:pt x="2294" y="1230"/>
                  </a:cubicBezTo>
                  <a:cubicBezTo>
                    <a:pt x="2294" y="1330"/>
                    <a:pt x="2354" y="1416"/>
                    <a:pt x="2440" y="1454"/>
                  </a:cubicBezTo>
                  <a:cubicBezTo>
                    <a:pt x="2296" y="2029"/>
                    <a:pt x="2296" y="2029"/>
                    <a:pt x="2296" y="2029"/>
                  </a:cubicBezTo>
                  <a:cubicBezTo>
                    <a:pt x="2290" y="2053"/>
                    <a:pt x="2296" y="2080"/>
                    <a:pt x="2311" y="2099"/>
                  </a:cubicBezTo>
                  <a:cubicBezTo>
                    <a:pt x="2327" y="2119"/>
                    <a:pt x="2351" y="2131"/>
                    <a:pt x="2376" y="2131"/>
                  </a:cubicBezTo>
                  <a:cubicBezTo>
                    <a:pt x="2704" y="2131"/>
                    <a:pt x="2704" y="2131"/>
                    <a:pt x="2704" y="2131"/>
                  </a:cubicBezTo>
                  <a:cubicBezTo>
                    <a:pt x="2729" y="2131"/>
                    <a:pt x="2753" y="2119"/>
                    <a:pt x="2768" y="2099"/>
                  </a:cubicBezTo>
                  <a:cubicBezTo>
                    <a:pt x="2784" y="2080"/>
                    <a:pt x="2789" y="2053"/>
                    <a:pt x="2783" y="2029"/>
                  </a:cubicBezTo>
                  <a:cubicBezTo>
                    <a:pt x="2639" y="1454"/>
                    <a:pt x="2639" y="1454"/>
                    <a:pt x="2639" y="1454"/>
                  </a:cubicBezTo>
                  <a:cubicBezTo>
                    <a:pt x="2725" y="1416"/>
                    <a:pt x="2785" y="1330"/>
                    <a:pt x="2785" y="1230"/>
                  </a:cubicBezTo>
                  <a:cubicBezTo>
                    <a:pt x="2785" y="1123"/>
                    <a:pt x="2717" y="1032"/>
                    <a:pt x="2622" y="998"/>
                  </a:cubicBezTo>
                  <a:cubicBezTo>
                    <a:pt x="2622" y="797"/>
                    <a:pt x="2622" y="797"/>
                    <a:pt x="2622" y="797"/>
                  </a:cubicBezTo>
                  <a:cubicBezTo>
                    <a:pt x="3057" y="652"/>
                    <a:pt x="3057" y="652"/>
                    <a:pt x="3057" y="652"/>
                  </a:cubicBezTo>
                  <a:cubicBezTo>
                    <a:pt x="3091" y="641"/>
                    <a:pt x="3113" y="610"/>
                    <a:pt x="3113" y="574"/>
                  </a:cubicBezTo>
                  <a:cubicBezTo>
                    <a:pt x="3113" y="539"/>
                    <a:pt x="3091" y="508"/>
                    <a:pt x="3057" y="497"/>
                  </a:cubicBezTo>
                  <a:close/>
                  <a:moveTo>
                    <a:pt x="2540" y="1148"/>
                  </a:moveTo>
                  <a:cubicBezTo>
                    <a:pt x="2585" y="1148"/>
                    <a:pt x="2621" y="1184"/>
                    <a:pt x="2621" y="1230"/>
                  </a:cubicBezTo>
                  <a:cubicBezTo>
                    <a:pt x="2621" y="1275"/>
                    <a:pt x="2585" y="1312"/>
                    <a:pt x="2540" y="1312"/>
                  </a:cubicBezTo>
                  <a:cubicBezTo>
                    <a:pt x="2494" y="1312"/>
                    <a:pt x="2458" y="1275"/>
                    <a:pt x="2458" y="1230"/>
                  </a:cubicBezTo>
                  <a:cubicBezTo>
                    <a:pt x="2458" y="1184"/>
                    <a:pt x="2494" y="1148"/>
                    <a:pt x="2540" y="1148"/>
                  </a:cubicBezTo>
                  <a:close/>
                  <a:moveTo>
                    <a:pt x="2481" y="1967"/>
                  </a:moveTo>
                  <a:cubicBezTo>
                    <a:pt x="2540" y="1731"/>
                    <a:pt x="2540" y="1731"/>
                    <a:pt x="2540" y="1731"/>
                  </a:cubicBezTo>
                  <a:cubicBezTo>
                    <a:pt x="2599" y="1967"/>
                    <a:pt x="2599" y="1967"/>
                    <a:pt x="2599" y="1967"/>
                  </a:cubicBezTo>
                  <a:cubicBezTo>
                    <a:pt x="2481" y="1967"/>
                    <a:pt x="2481" y="1967"/>
                    <a:pt x="2481" y="1967"/>
                  </a:cubicBezTo>
                  <a:close/>
                  <a:moveTo>
                    <a:pt x="2533" y="654"/>
                  </a:moveTo>
                  <a:cubicBezTo>
                    <a:pt x="1570" y="493"/>
                    <a:pt x="1570" y="493"/>
                    <a:pt x="1570" y="493"/>
                  </a:cubicBezTo>
                  <a:cubicBezTo>
                    <a:pt x="1525" y="486"/>
                    <a:pt x="1483" y="516"/>
                    <a:pt x="1476" y="561"/>
                  </a:cubicBezTo>
                  <a:cubicBezTo>
                    <a:pt x="1469" y="605"/>
                    <a:pt x="1499" y="648"/>
                    <a:pt x="1543" y="655"/>
                  </a:cubicBezTo>
                  <a:cubicBezTo>
                    <a:pt x="2201" y="765"/>
                    <a:pt x="2201" y="765"/>
                    <a:pt x="2201" y="765"/>
                  </a:cubicBezTo>
                  <a:cubicBezTo>
                    <a:pt x="1557" y="979"/>
                    <a:pt x="1557" y="979"/>
                    <a:pt x="1557" y="979"/>
                  </a:cubicBezTo>
                  <a:cubicBezTo>
                    <a:pt x="341" y="574"/>
                    <a:pt x="341" y="574"/>
                    <a:pt x="341" y="574"/>
                  </a:cubicBezTo>
                  <a:cubicBezTo>
                    <a:pt x="1557" y="169"/>
                    <a:pt x="1557" y="169"/>
                    <a:pt x="1557" y="169"/>
                  </a:cubicBezTo>
                  <a:cubicBezTo>
                    <a:pt x="2772" y="574"/>
                    <a:pt x="2772" y="574"/>
                    <a:pt x="2772" y="574"/>
                  </a:cubicBezTo>
                  <a:cubicBezTo>
                    <a:pt x="2533" y="654"/>
                    <a:pt x="2533" y="654"/>
                    <a:pt x="2533" y="654"/>
                  </a:cubicBezTo>
                  <a:close/>
                  <a:moveTo>
                    <a:pt x="2533" y="654"/>
                  </a:moveTo>
                  <a:cubicBezTo>
                    <a:pt x="2533" y="654"/>
                    <a:pt x="2533" y="654"/>
                    <a:pt x="2533" y="654"/>
                  </a:cubicBezTo>
                </a:path>
              </a:pathLst>
            </a:custGeom>
            <a:solidFill>
              <a:srgbClr val="FFFFFF">
                <a:alpha val="100000"/>
              </a:srgbClr>
            </a:solid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3574882" y="1165346"/>
            <a:ext cx="5016408" cy="5733525"/>
          </a:xfrm>
          <a:prstGeom prst="parallelogram">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pic>
        <p:nvPicPr>
          <p:cNvPr id="3" name="Picture 3"/>
          <p:cNvPicPr>
            <a:picLocks noChangeAspect="1"/>
          </p:cNvPicPr>
          <p:nvPr/>
        </p:nvPicPr>
        <p:blipFill>
          <a:blip r:embed="rId2">
            <a:alphaModFix amt="70000"/>
          </a:blip>
          <a:srcRect l="21875" r="21875"/>
          <a:stretch>
            <a:fillRect/>
          </a:stretch>
        </p:blipFill>
        <p:spPr>
          <a:xfrm>
            <a:off x="161995" y="1165346"/>
            <a:ext cx="4300144" cy="5733525"/>
          </a:xfrm>
          <a:prstGeom prst="parallelogram">
            <a:avLst/>
          </a:prstGeom>
        </p:spPr>
      </p:pic>
      <p:sp>
        <p:nvSpPr>
          <p:cNvPr id="4" name="TextBox 4"/>
          <p:cNvSpPr txBox="1"/>
          <p:nvPr/>
        </p:nvSpPr>
        <p:spPr>
          <a:xfrm>
            <a:off x="5272221" y="1165346"/>
            <a:ext cx="6288526" cy="755904"/>
          </a:xfrm>
          <a:prstGeom prst="rect">
            <a:avLst/>
          </a:prstGeom>
        </p:spPr>
        <p:txBody>
          <a:bodyPr vert="horz" wrap="square" lIns="123825" tIns="123825" rIns="57150" bIns="123825" rtlCol="0" anchor="t" anchorCtr="0">
            <a:spAutoFit/>
          </a:bodyPr>
          <a:lstStyle/>
          <a:p>
            <a:pPr>
              <a:lnSpc>
                <a:spcPct val="14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地理位置</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5" name="AutoShape 5"/>
          <p:cNvSpPr/>
          <p:nvPr/>
        </p:nvSpPr>
        <p:spPr>
          <a:xfrm>
            <a:off x="3908867" y="1360418"/>
            <a:ext cx="701468" cy="550104"/>
          </a:xfrm>
          <a:prstGeom prst="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6" name="AutoShape 6"/>
          <p:cNvSpPr/>
          <p:nvPr/>
        </p:nvSpPr>
        <p:spPr>
          <a:xfrm>
            <a:off x="4351619" y="1360418"/>
            <a:ext cx="550104" cy="55010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7" name="AutoShape 7"/>
          <p:cNvSpPr/>
          <p:nvPr/>
        </p:nvSpPr>
        <p:spPr>
          <a:xfrm>
            <a:off x="3633815" y="1360418"/>
            <a:ext cx="550104" cy="55010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8" name="TextBox 8"/>
          <p:cNvSpPr txBox="1"/>
          <p:nvPr/>
        </p:nvSpPr>
        <p:spPr>
          <a:xfrm>
            <a:off x="3810637" y="1233134"/>
            <a:ext cx="799698" cy="792480"/>
          </a:xfrm>
          <a:prstGeom prst="rect">
            <a:avLst/>
          </a:prstGeom>
        </p:spPr>
        <p:txBody>
          <a:bodyPr vert="horz" wrap="square" lIns="123825" tIns="123825" rIns="57150" bIns="123825" rtlCol="0" anchor="t" anchorCtr="0">
            <a:spAutoFit/>
          </a:bodyPr>
          <a:lstStyle/>
          <a:p>
            <a:pPr algn="ctr">
              <a:lnSpc>
                <a:spcPct val="150000"/>
              </a:lnSpc>
            </a:pPr>
            <a:r>
              <a:rPr lang="en-US" sz="2325" b="1">
                <a:solidFill>
                  <a:srgbClr val="FFFFFF"/>
                </a:solidFill>
                <a:latin typeface="微软雅黑" panose="020B0503020204020204" charset="-122"/>
                <a:ea typeface="微软雅黑" panose="020B0503020204020204" charset="-122"/>
                <a:cs typeface="微软雅黑" panose="020B0503020204020204" charset="-122"/>
              </a:rPr>
              <a:t>01</a:t>
            </a:r>
            <a:endParaRPr lang="en-US" sz="232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5272221" y="1692114"/>
            <a:ext cx="6124237" cy="1341120"/>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塞罕坝位于中国河北省承德市围场县北部，是内蒙古高原与华北平原的结合地带。</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0" name="TextBox 10"/>
          <p:cNvSpPr txBox="1"/>
          <p:nvPr/>
        </p:nvSpPr>
        <p:spPr>
          <a:xfrm>
            <a:off x="4832636" y="2904135"/>
            <a:ext cx="6288526" cy="755904"/>
          </a:xfrm>
          <a:prstGeom prst="rect">
            <a:avLst/>
          </a:prstGeom>
        </p:spPr>
        <p:txBody>
          <a:bodyPr vert="horz" wrap="square" lIns="123825" tIns="123825" rIns="57150" bIns="123825" rtlCol="0" anchor="t" anchorCtr="0">
            <a:spAutoFit/>
          </a:bodyPr>
          <a:lstStyle/>
          <a:p>
            <a:pPr>
              <a:lnSpc>
                <a:spcPct val="14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环境特点</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1" name="AutoShape 11"/>
          <p:cNvSpPr/>
          <p:nvPr/>
        </p:nvSpPr>
        <p:spPr>
          <a:xfrm>
            <a:off x="3469283" y="3099207"/>
            <a:ext cx="701468" cy="550104"/>
          </a:xfrm>
          <a:prstGeom prst="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2" name="AutoShape 12"/>
          <p:cNvSpPr/>
          <p:nvPr/>
        </p:nvSpPr>
        <p:spPr>
          <a:xfrm>
            <a:off x="3912035" y="3099207"/>
            <a:ext cx="550104" cy="55010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3" name="AutoShape 13"/>
          <p:cNvSpPr/>
          <p:nvPr/>
        </p:nvSpPr>
        <p:spPr>
          <a:xfrm>
            <a:off x="3194231" y="3099207"/>
            <a:ext cx="550104" cy="55010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4" name="TextBox 14"/>
          <p:cNvSpPr txBox="1"/>
          <p:nvPr/>
        </p:nvSpPr>
        <p:spPr>
          <a:xfrm>
            <a:off x="3249042" y="2971923"/>
            <a:ext cx="1102577" cy="792480"/>
          </a:xfrm>
          <a:prstGeom prst="rect">
            <a:avLst/>
          </a:prstGeom>
        </p:spPr>
        <p:txBody>
          <a:bodyPr vert="horz" wrap="square" lIns="123825" tIns="123825" rIns="57150" bIns="123825" rtlCol="0" anchor="t" anchorCtr="0">
            <a:spAutoFit/>
          </a:bodyPr>
          <a:lstStyle/>
          <a:p>
            <a:pPr algn="ctr">
              <a:lnSpc>
                <a:spcPct val="150000"/>
              </a:lnSpc>
            </a:pPr>
            <a:r>
              <a:rPr lang="en-US" sz="2325" b="1">
                <a:solidFill>
                  <a:srgbClr val="FFFFFF"/>
                </a:solidFill>
                <a:latin typeface="微软雅黑" panose="020B0503020204020204" charset="-122"/>
                <a:ea typeface="微软雅黑" panose="020B0503020204020204" charset="-122"/>
                <a:cs typeface="微软雅黑" panose="020B0503020204020204" charset="-122"/>
              </a:rPr>
              <a:t>02</a:t>
            </a:r>
            <a:endParaRPr lang="en-US" sz="232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5" name="TextBox 15"/>
          <p:cNvSpPr txBox="1"/>
          <p:nvPr/>
        </p:nvSpPr>
        <p:spPr>
          <a:xfrm>
            <a:off x="4832636" y="3430903"/>
            <a:ext cx="6124237" cy="1341120"/>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该地区地势起伏，草深林密，野生动植物资源丰富，但同时也面临着土地沙化、水土流失等生态问题。</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6" name="TextBox 16"/>
          <p:cNvSpPr txBox="1"/>
          <p:nvPr/>
        </p:nvSpPr>
        <p:spPr>
          <a:xfrm>
            <a:off x="4431562" y="4642924"/>
            <a:ext cx="6288526" cy="755904"/>
          </a:xfrm>
          <a:prstGeom prst="rect">
            <a:avLst/>
          </a:prstGeom>
        </p:spPr>
        <p:txBody>
          <a:bodyPr vert="horz" wrap="square" lIns="123825" tIns="123825" rIns="57150" bIns="123825" rtlCol="0" anchor="t" anchorCtr="0">
            <a:spAutoFit/>
          </a:bodyPr>
          <a:lstStyle/>
          <a:p>
            <a:pPr>
              <a:lnSpc>
                <a:spcPct val="14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历史意义</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7" name="AutoShape 17"/>
          <p:cNvSpPr/>
          <p:nvPr/>
        </p:nvSpPr>
        <p:spPr>
          <a:xfrm>
            <a:off x="3068208" y="4837996"/>
            <a:ext cx="701468" cy="550104"/>
          </a:xfrm>
          <a:prstGeom prst="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8" name="AutoShape 18"/>
          <p:cNvSpPr/>
          <p:nvPr/>
        </p:nvSpPr>
        <p:spPr>
          <a:xfrm>
            <a:off x="3510960" y="4837996"/>
            <a:ext cx="550104" cy="55010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9" name="AutoShape 19"/>
          <p:cNvSpPr/>
          <p:nvPr/>
        </p:nvSpPr>
        <p:spPr>
          <a:xfrm>
            <a:off x="2793156" y="4837996"/>
            <a:ext cx="550104" cy="55010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20" name="TextBox 20"/>
          <p:cNvSpPr txBox="1"/>
          <p:nvPr/>
        </p:nvSpPr>
        <p:spPr>
          <a:xfrm>
            <a:off x="2878500" y="4710712"/>
            <a:ext cx="1115711" cy="792480"/>
          </a:xfrm>
          <a:prstGeom prst="rect">
            <a:avLst/>
          </a:prstGeom>
        </p:spPr>
        <p:txBody>
          <a:bodyPr vert="horz" wrap="square" lIns="123825" tIns="123825" rIns="57150" bIns="123825" rtlCol="0" anchor="t" anchorCtr="0">
            <a:spAutoFit/>
          </a:bodyPr>
          <a:lstStyle/>
          <a:p>
            <a:pPr algn="ctr">
              <a:lnSpc>
                <a:spcPct val="150000"/>
              </a:lnSpc>
            </a:pPr>
            <a:r>
              <a:rPr lang="en-US" sz="2325" b="1">
                <a:solidFill>
                  <a:srgbClr val="FFFFFF"/>
                </a:solidFill>
                <a:latin typeface="微软雅黑" panose="020B0503020204020204" charset="-122"/>
                <a:ea typeface="微软雅黑" panose="020B0503020204020204" charset="-122"/>
                <a:cs typeface="微软雅黑" panose="020B0503020204020204" charset="-122"/>
              </a:rPr>
              <a:t>03</a:t>
            </a:r>
            <a:endParaRPr lang="en-US" sz="232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21" name="TextBox 21"/>
          <p:cNvSpPr txBox="1"/>
          <p:nvPr/>
        </p:nvSpPr>
        <p:spPr>
          <a:xfrm>
            <a:off x="4431562" y="5169692"/>
            <a:ext cx="6124237" cy="1341120"/>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塞罕坝在历史上曾是水草丰沛、森林茂密的地方，但随着人类活动的增加，生态环境遭受破坏。近年来，塞罕坝成为国家重要的生态保护区和生态文明建设示范基地。</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grpSp>
        <p:nvGrpSpPr>
          <p:cNvPr id="22" name="Group 22"/>
          <p:cNvGrpSpPr/>
          <p:nvPr/>
        </p:nvGrpSpPr>
        <p:grpSpPr>
          <a:xfrm>
            <a:off x="454963" y="93878"/>
            <a:ext cx="10641129" cy="914400"/>
            <a:chOff x="454963" y="93878"/>
            <a:chExt cx="10641129" cy="914400"/>
          </a:xfrm>
        </p:grpSpPr>
        <p:sp>
          <p:nvSpPr>
            <p:cNvPr id="23" name="AutoShape 23"/>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3" name="TextBox 43"/>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塞罕坝的背景与意义</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128883" y="1711764"/>
            <a:ext cx="4242156" cy="1454089"/>
          </a:xfrm>
          <a:prstGeom prst="roundRect">
            <a:avLst>
              <a:gd name="adj" fmla="val 2049"/>
            </a:avLst>
          </a:prstGeom>
          <a:solidFill>
            <a:schemeClr val="accent1">
              <a:alpha val="100000"/>
            </a:schemeClr>
          </a:solidFill>
          <a:ln w="25432">
            <a:solidFill>
              <a:srgbClr val="FFFFFF">
                <a:alpha val="100000"/>
              </a:srgbClr>
            </a:solidFill>
            <a:prstDash val="solid"/>
          </a:ln>
        </p:spPr>
        <p:style>
          <a:lnRef idx="0">
            <a:schemeClr val="accent1"/>
          </a:lnRef>
          <a:fillRef idx="1">
            <a:schemeClr val="accent1"/>
          </a:fillRef>
          <a:effectRef idx="0">
            <a:schemeClr val="accent1"/>
          </a:effectRef>
          <a:fontRef idx="minor">
            <a:schemeClr val="lt1"/>
          </a:fontRef>
        </p:style>
      </p:sp>
      <p:sp>
        <p:nvSpPr>
          <p:cNvPr id="3" name="AutoShape 3"/>
          <p:cNvSpPr/>
          <p:nvPr/>
        </p:nvSpPr>
        <p:spPr>
          <a:xfrm>
            <a:off x="6996316" y="1711764"/>
            <a:ext cx="4092216" cy="1454089"/>
          </a:xfrm>
          <a:prstGeom prst="roundRect">
            <a:avLst>
              <a:gd name="adj" fmla="val 2049"/>
            </a:avLst>
          </a:prstGeom>
          <a:solidFill>
            <a:schemeClr val="accent2">
              <a:alpha val="100000"/>
            </a:schemeClr>
          </a:solidFill>
          <a:ln w="25432">
            <a:solidFill>
              <a:srgbClr val="FFFFFF">
                <a:alpha val="100000"/>
              </a:srgbClr>
            </a:solidFill>
            <a:prstDash val="solid"/>
          </a:ln>
        </p:spPr>
        <p:style>
          <a:lnRef idx="0">
            <a:schemeClr val="accent2"/>
          </a:lnRef>
          <a:fillRef idx="1">
            <a:schemeClr val="accent2"/>
          </a:fillRef>
          <a:effectRef idx="0">
            <a:schemeClr val="accent2"/>
          </a:effectRef>
          <a:fontRef idx="minor">
            <a:schemeClr val="lt1"/>
          </a:fontRef>
        </p:style>
      </p:sp>
      <p:cxnSp>
        <p:nvCxnSpPr>
          <p:cNvPr id="4" name="Connector 4"/>
          <p:cNvCxnSpPr/>
          <p:nvPr/>
        </p:nvCxnSpPr>
        <p:spPr>
          <a:xfrm>
            <a:off x="6096000" y="3660226"/>
            <a:ext cx="0" cy="2439937"/>
          </a:xfrm>
          <a:prstGeom prst="line">
            <a:avLst/>
          </a:prstGeom>
          <a:ln w="9525">
            <a:solidFill>
              <a:srgbClr val="FFFFFF">
                <a:alpha val="100000"/>
              </a:srgbClr>
            </a:solidFill>
            <a:prstDash val="solid"/>
          </a:ln>
        </p:spPr>
      </p:cxnSp>
      <p:sp>
        <p:nvSpPr>
          <p:cNvPr id="5" name="AutoShape 5"/>
          <p:cNvSpPr/>
          <p:nvPr/>
        </p:nvSpPr>
        <p:spPr>
          <a:xfrm>
            <a:off x="1128883" y="3468001"/>
            <a:ext cx="4382762" cy="2756521"/>
          </a:xfrm>
          <a:prstGeom prst="rect">
            <a:avLst/>
          </a:prstGeom>
        </p:spPr>
        <p:txBody>
          <a:bodyPr wrap="square" lIns="95250" tIns="95250" rIns="47625" bIns="95250" rtlCol="0" anchor="t" anchorCtr="0">
            <a:noAutofit/>
          </a:bodyPr>
          <a:lstStyle/>
          <a:p>
            <a:pPr algn="l">
              <a:lnSpc>
                <a:spcPct val="150000"/>
              </a:lnSpc>
              <a:spcBef>
                <a:spcPts val="375"/>
              </a:spcBef>
              <a:defRPr/>
            </a:pPr>
            <a:r>
              <a:rPr lang="en-US" sz="1500">
                <a:solidFill>
                  <a:srgbClr val="FFFFFF"/>
                </a:solidFill>
                <a:latin typeface="微软雅黑" panose="020B0503020204020204" charset="-122"/>
                <a:ea typeface="微软雅黑" panose="020B0503020204020204" charset="-122"/>
                <a:cs typeface="微软雅黑" panose="020B0503020204020204" charset="-122"/>
              </a:rPr>
              <a:t>通过讲述塞罕坝的治沙故事，展示人类与自然和谐共生的理念，以及在生态文明建设中的探索与实践。</a:t>
            </a:r>
            <a:endParaRPr lang="en-US" sz="1100"/>
          </a:p>
        </p:txBody>
      </p:sp>
      <p:sp>
        <p:nvSpPr>
          <p:cNvPr id="6" name="AutoShape 6"/>
          <p:cNvSpPr/>
          <p:nvPr/>
        </p:nvSpPr>
        <p:spPr>
          <a:xfrm>
            <a:off x="6851043" y="3468001"/>
            <a:ext cx="4382762" cy="2756521"/>
          </a:xfrm>
          <a:prstGeom prst="rect">
            <a:avLst/>
          </a:prstGeom>
        </p:spPr>
        <p:txBody>
          <a:bodyPr wrap="square" lIns="95250" tIns="95250" rIns="47625" bIns="95250" rtlCol="0" anchor="t" anchorCtr="0">
            <a:noAutofit/>
          </a:bodyPr>
          <a:lstStyle/>
          <a:p>
            <a:pPr algn="l">
              <a:lnSpc>
                <a:spcPct val="150000"/>
              </a:lnSpc>
              <a:spcBef>
                <a:spcPts val="375"/>
              </a:spcBef>
              <a:defRPr/>
            </a:pPr>
            <a:r>
              <a:rPr lang="en-US" sz="1500">
                <a:solidFill>
                  <a:srgbClr val="FFFFFF"/>
                </a:solidFill>
                <a:latin typeface="微软雅黑" panose="020B0503020204020204" charset="-122"/>
                <a:ea typeface="微软雅黑" panose="020B0503020204020204" charset="-122"/>
                <a:cs typeface="微软雅黑" panose="020B0503020204020204" charset="-122"/>
              </a:rPr>
              <a:t>传递绿色发展理念，提高公众对生态保护的认识和意识，为推动生态文明建设提供借鉴和参考。同时，通过塞罕坝的治沙故事，激励更多人关注和参与生态保护事业，为实现美丽中国和可持续发展做出贡献。</a:t>
            </a:r>
            <a:endParaRPr lang="en-US" sz="1100"/>
          </a:p>
        </p:txBody>
      </p:sp>
      <p:sp>
        <p:nvSpPr>
          <p:cNvPr id="7" name="AutoShape 7"/>
          <p:cNvSpPr/>
          <p:nvPr/>
        </p:nvSpPr>
        <p:spPr>
          <a:xfrm>
            <a:off x="1128883" y="2489009"/>
            <a:ext cx="4242156" cy="439617"/>
          </a:xfrm>
          <a:prstGeom prst="rect">
            <a:avLst/>
          </a:prstGeom>
        </p:spPr>
        <p:txBody>
          <a:bodyPr wrap="square" lIns="95250" tIns="95250" rIns="47625" bIns="95250" rtlCol="0" anchor="t" anchorCtr="0">
            <a:noAutofit/>
          </a:bodyPr>
          <a:lstStyle/>
          <a:p>
            <a:pPr algn="ctr">
              <a:spcBef>
                <a:spcPts val="375"/>
              </a:spcBef>
              <a:defRPr/>
            </a:pPr>
            <a:r>
              <a:rPr lang="en-US" sz="2025" b="1">
                <a:solidFill>
                  <a:srgbClr val="FFFFFF"/>
                </a:solidFill>
                <a:latin typeface="微软雅黑" panose="020B0503020204020204" charset="-122"/>
                <a:ea typeface="微软雅黑" panose="020B0503020204020204" charset="-122"/>
                <a:cs typeface="微软雅黑" panose="020B0503020204020204" charset="-122"/>
              </a:rPr>
              <a:t>目的</a:t>
            </a:r>
            <a:endParaRPr lang="en-US" sz="1100"/>
          </a:p>
        </p:txBody>
      </p:sp>
      <p:sp>
        <p:nvSpPr>
          <p:cNvPr id="8" name="AutoShape 8"/>
          <p:cNvSpPr/>
          <p:nvPr/>
        </p:nvSpPr>
        <p:spPr>
          <a:xfrm>
            <a:off x="6996316" y="2489009"/>
            <a:ext cx="4092216" cy="439617"/>
          </a:xfrm>
          <a:prstGeom prst="rect">
            <a:avLst/>
          </a:prstGeom>
        </p:spPr>
        <p:txBody>
          <a:bodyPr wrap="square" lIns="95250" tIns="95250" rIns="47625" bIns="95250" rtlCol="0" anchor="t" anchorCtr="0">
            <a:noAutofit/>
          </a:bodyPr>
          <a:lstStyle/>
          <a:p>
            <a:pPr algn="ctr">
              <a:spcBef>
                <a:spcPts val="375"/>
              </a:spcBef>
              <a:defRPr/>
            </a:pPr>
            <a:r>
              <a:rPr lang="en-US" sz="2025" b="1">
                <a:solidFill>
                  <a:srgbClr val="FFFFFF"/>
                </a:solidFill>
                <a:latin typeface="微软雅黑" panose="020B0503020204020204" charset="-122"/>
                <a:ea typeface="微软雅黑" panose="020B0503020204020204" charset="-122"/>
                <a:cs typeface="微软雅黑" panose="020B0503020204020204" charset="-122"/>
              </a:rPr>
              <a:t>意义</a:t>
            </a:r>
            <a:endParaRPr lang="en-US" sz="1100"/>
          </a:p>
        </p:txBody>
      </p:sp>
      <p:sp>
        <p:nvSpPr>
          <p:cNvPr id="9" name="Freeform 9"/>
          <p:cNvSpPr/>
          <p:nvPr/>
        </p:nvSpPr>
        <p:spPr>
          <a:xfrm>
            <a:off x="3032529" y="2003945"/>
            <a:ext cx="434864" cy="434864"/>
          </a:xfrm>
          <a:custGeom>
            <a:avLst/>
            <a:gdLst/>
            <a:ahLst/>
            <a:cxnLst/>
            <a:rect l="l" t="t" r="r" b="b"/>
            <a:pathLst>
              <a:path w="9753600" h="9753600">
                <a:moveTo>
                  <a:pt x="8367503" y="4412961"/>
                </a:moveTo>
                <a:cubicBezTo>
                  <a:pt x="8156175" y="3938286"/>
                  <a:pt x="7853813" y="3517798"/>
                  <a:pt x="7469088" y="3164500"/>
                </a:cubicBezTo>
                <a:lnTo>
                  <a:pt x="7153722" y="2875143"/>
                </a:lnTo>
                <a:cubicBezTo>
                  <a:pt x="7107121" y="2833961"/>
                  <a:pt x="7033428" y="2852385"/>
                  <a:pt x="7012836" y="2910906"/>
                </a:cubicBezTo>
                <a:lnTo>
                  <a:pt x="6871951" y="3315139"/>
                </a:lnTo>
                <a:cubicBezTo>
                  <a:pt x="6784169" y="3568732"/>
                  <a:pt x="6622692" y="3827745"/>
                  <a:pt x="6394025" y="4082422"/>
                </a:cubicBezTo>
                <a:cubicBezTo>
                  <a:pt x="6378853" y="4098678"/>
                  <a:pt x="6361513" y="4103013"/>
                  <a:pt x="6349592" y="4104097"/>
                </a:cubicBezTo>
                <a:cubicBezTo>
                  <a:pt x="6337671" y="4105181"/>
                  <a:pt x="6319247" y="4103013"/>
                  <a:pt x="6302991" y="4087841"/>
                </a:cubicBezTo>
                <a:cubicBezTo>
                  <a:pt x="6287819" y="4074836"/>
                  <a:pt x="6280233" y="4055329"/>
                  <a:pt x="6281317" y="4035822"/>
                </a:cubicBezTo>
                <a:cubicBezTo>
                  <a:pt x="6321415" y="3383415"/>
                  <a:pt x="6126343" y="2647563"/>
                  <a:pt x="5699351" y="1846682"/>
                </a:cubicBezTo>
                <a:cubicBezTo>
                  <a:pt x="5346059" y="1181271"/>
                  <a:pt x="4855121" y="662161"/>
                  <a:pt x="4241730" y="300194"/>
                </a:cubicBezTo>
                <a:lnTo>
                  <a:pt x="3794148" y="36847"/>
                </a:lnTo>
                <a:cubicBezTo>
                  <a:pt x="3735627" y="2167"/>
                  <a:pt x="3660849" y="47684"/>
                  <a:pt x="3664101" y="115959"/>
                </a:cubicBezTo>
                <a:lnTo>
                  <a:pt x="3687943" y="636151"/>
                </a:lnTo>
                <a:cubicBezTo>
                  <a:pt x="3704199" y="991615"/>
                  <a:pt x="3663017" y="1305898"/>
                  <a:pt x="3565481" y="1567078"/>
                </a:cubicBezTo>
                <a:cubicBezTo>
                  <a:pt x="3446270" y="1886778"/>
                  <a:pt x="3275041" y="2183722"/>
                  <a:pt x="3056126" y="2450320"/>
                </a:cubicBezTo>
                <a:cubicBezTo>
                  <a:pt x="2902236" y="2636723"/>
                  <a:pt x="2729922" y="2804701"/>
                  <a:pt x="2541353" y="2949922"/>
                </a:cubicBezTo>
                <a:cubicBezTo>
                  <a:pt x="2085102" y="3299967"/>
                  <a:pt x="1709046" y="3756220"/>
                  <a:pt x="1454369" y="4266658"/>
                </a:cubicBezTo>
                <a:cubicBezTo>
                  <a:pt x="1197521" y="4782512"/>
                  <a:pt x="1062057" y="5360146"/>
                  <a:pt x="1062057" y="5938857"/>
                </a:cubicBezTo>
                <a:cubicBezTo>
                  <a:pt x="1062057" y="6450379"/>
                  <a:pt x="1162843" y="6945649"/>
                  <a:pt x="1362250" y="7412736"/>
                </a:cubicBezTo>
                <a:cubicBezTo>
                  <a:pt x="1555154" y="7862486"/>
                  <a:pt x="1830423" y="8267802"/>
                  <a:pt x="2180469" y="8614601"/>
                </a:cubicBezTo>
                <a:cubicBezTo>
                  <a:pt x="2531598" y="8961395"/>
                  <a:pt x="2939082" y="9234496"/>
                  <a:pt x="3393163" y="9424149"/>
                </a:cubicBezTo>
                <a:cubicBezTo>
                  <a:pt x="3863511" y="9621393"/>
                  <a:pt x="4362031" y="9721120"/>
                  <a:pt x="4876800" y="9721120"/>
                </a:cubicBezTo>
                <a:cubicBezTo>
                  <a:pt x="5391569" y="9721120"/>
                  <a:pt x="5890089" y="9621416"/>
                  <a:pt x="6360433" y="9425261"/>
                </a:cubicBezTo>
                <a:cubicBezTo>
                  <a:pt x="6814517" y="9235608"/>
                  <a:pt x="7223085" y="8963591"/>
                  <a:pt x="7573127" y="8615712"/>
                </a:cubicBezTo>
                <a:cubicBezTo>
                  <a:pt x="7924257" y="8268917"/>
                  <a:pt x="8199526" y="7863601"/>
                  <a:pt x="8391346" y="7413848"/>
                </a:cubicBezTo>
                <a:cubicBezTo>
                  <a:pt x="8590753" y="6946759"/>
                  <a:pt x="8691540" y="6451489"/>
                  <a:pt x="8691540" y="5939968"/>
                </a:cubicBezTo>
                <a:cubicBezTo>
                  <a:pt x="8691540" y="5411106"/>
                  <a:pt x="8583166" y="4897419"/>
                  <a:pt x="8367503" y="4412987"/>
                </a:cubicBezTo>
                <a:close/>
              </a:path>
            </a:pathLst>
          </a:custGeom>
          <a:solidFill>
            <a:srgbClr val="FFFFFF">
              <a:alpha val="100000"/>
            </a:srgbClr>
          </a:solidFill>
        </p:spPr>
      </p:sp>
      <p:sp>
        <p:nvSpPr>
          <p:cNvPr id="10" name="Freeform 10"/>
          <p:cNvSpPr/>
          <p:nvPr/>
        </p:nvSpPr>
        <p:spPr>
          <a:xfrm>
            <a:off x="8832836" y="2019632"/>
            <a:ext cx="419176" cy="419176"/>
          </a:xfrm>
          <a:custGeom>
            <a:avLst/>
            <a:gdLst/>
            <a:ahLst/>
            <a:cxnLst/>
            <a:rect l="l" t="t" r="r" b="b"/>
            <a:pathLst>
              <a:path w="9753600" h="9753600">
                <a:moveTo>
                  <a:pt x="9713690" y="5376882"/>
                </a:moveTo>
                <a:lnTo>
                  <a:pt x="8390668" y="876176"/>
                </a:lnTo>
                <a:cubicBezTo>
                  <a:pt x="8308131" y="628565"/>
                  <a:pt x="8110284" y="462277"/>
                  <a:pt x="7845680" y="462277"/>
                </a:cubicBezTo>
                <a:cubicBezTo>
                  <a:pt x="7581075" y="462277"/>
                  <a:pt x="7366236" y="611572"/>
                  <a:pt x="7283699" y="859184"/>
                </a:cubicBezTo>
                <a:lnTo>
                  <a:pt x="6407348" y="3473672"/>
                </a:lnTo>
                <a:lnTo>
                  <a:pt x="3349866" y="3473672"/>
                </a:lnTo>
                <a:lnTo>
                  <a:pt x="2473509" y="860398"/>
                </a:lnTo>
                <a:cubicBezTo>
                  <a:pt x="2390972" y="612787"/>
                  <a:pt x="2176133" y="463491"/>
                  <a:pt x="1911528" y="463491"/>
                </a:cubicBezTo>
                <a:cubicBezTo>
                  <a:pt x="1646924" y="463491"/>
                  <a:pt x="1432085" y="628565"/>
                  <a:pt x="1366540" y="877391"/>
                </a:cubicBezTo>
                <a:lnTo>
                  <a:pt x="44737" y="5376882"/>
                </a:lnTo>
                <a:cubicBezTo>
                  <a:pt x="-5029" y="5541956"/>
                  <a:pt x="61730" y="5724023"/>
                  <a:pt x="194031" y="5823553"/>
                </a:cubicBezTo>
                <a:lnTo>
                  <a:pt x="4871949" y="9331382"/>
                </a:lnTo>
                <a:lnTo>
                  <a:pt x="9565641" y="5823553"/>
                </a:lnTo>
                <a:cubicBezTo>
                  <a:pt x="9696730" y="5725237"/>
                  <a:pt x="9763487" y="5543169"/>
                  <a:pt x="9713722" y="5376882"/>
                </a:cubicBezTo>
                <a:close/>
              </a:path>
            </a:pathLst>
          </a:custGeom>
          <a:solidFill>
            <a:srgbClr val="FFFFFF">
              <a:alpha val="100000"/>
            </a:srgbClr>
          </a:solidFill>
        </p:spPr>
      </p:sp>
      <p:grpSp>
        <p:nvGrpSpPr>
          <p:cNvPr id="11" name="Group 11"/>
          <p:cNvGrpSpPr/>
          <p:nvPr/>
        </p:nvGrpSpPr>
        <p:grpSpPr>
          <a:xfrm>
            <a:off x="454963" y="93878"/>
            <a:ext cx="10641129" cy="914400"/>
            <a:chOff x="454963" y="93878"/>
            <a:chExt cx="10641129" cy="914400"/>
          </a:xfrm>
        </p:grpSpPr>
        <p:sp>
          <p:nvSpPr>
            <p:cNvPr id="12" name="AutoShape 12"/>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TextBox 32"/>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治沙故事的目的和意义</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571585" y="1029917"/>
            <a:ext cx="8683321" cy="1149477"/>
          </a:xfrm>
          <a:prstGeom prst="rect">
            <a:avLst/>
          </a:prstGeom>
        </p:spPr>
        <p:txBody>
          <a:bodyPr vert="horz" wrap="square" lIns="114300" tIns="57150" rIns="114300" bIns="57150" rtlCol="0" anchor="t" anchorCtr="0">
            <a:spAutoFit/>
          </a:bodyPr>
          <a:lstStyle/>
          <a:p>
            <a:pPr>
              <a:lnSpc>
                <a:spcPct val="77000"/>
              </a:lnSpc>
            </a:pPr>
            <a:r>
              <a:rPr lang="en-US" sz="8475" b="1">
                <a:solidFill>
                  <a:schemeClr val="accent1"/>
                </a:solidFill>
                <a:latin typeface="微软雅黑" panose="020B0503020204020204" charset="-122"/>
                <a:ea typeface="微软雅黑" panose="020B0503020204020204" charset="-122"/>
                <a:cs typeface="微软雅黑" panose="020B0503020204020204" charset="-122"/>
              </a:rPr>
              <a:t>02</a:t>
            </a:r>
            <a:endParaRPr lang="en-US" sz="847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1097052" y="2763839"/>
            <a:ext cx="8024317" cy="1872615"/>
          </a:xfrm>
          <a:prstGeom prst="rect">
            <a:avLst/>
          </a:prstGeom>
        </p:spPr>
        <p:txBody>
          <a:bodyPr vert="horz" wrap="square" lIns="114300" tIns="57150" rIns="114300" bIns="57150" rtlCol="0" anchor="t" anchorCtr="0">
            <a:spAutoFit/>
          </a:bodyPr>
          <a:lstStyle/>
          <a:p>
            <a:pPr>
              <a:lnSpc>
                <a:spcPct val="120000"/>
              </a:lnSpc>
            </a:pPr>
            <a:r>
              <a:rPr lang="en-US" sz="4575" b="1">
                <a:solidFill>
                  <a:srgbClr val="FFFFFF"/>
                </a:solidFill>
                <a:latin typeface="微软雅黑" panose="020B0503020204020204" charset="-122"/>
                <a:ea typeface="微软雅黑" panose="020B0503020204020204" charset="-122"/>
                <a:cs typeface="微软雅黑" panose="020B0503020204020204" charset="-122"/>
              </a:rPr>
              <a:t>塞罕坝的地理环境与气候特点</a:t>
            </a:r>
            <a:endParaRPr lang="en-US" sz="457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4" name="Freeform 4"/>
          <p:cNvSpPr/>
          <p:nvPr/>
        </p:nvSpPr>
        <p:spPr>
          <a:xfrm>
            <a:off x="3033917" y="5678391"/>
            <a:ext cx="343119" cy="343119"/>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5" name="TextBox 5"/>
          <p:cNvSpPr txBox="1"/>
          <p:nvPr/>
        </p:nvSpPr>
        <p:spPr>
          <a:xfrm>
            <a:off x="1097052" y="5602490"/>
            <a:ext cx="3105564" cy="410337"/>
          </a:xfrm>
          <a:prstGeom prst="rect">
            <a:avLst/>
          </a:prstGeom>
        </p:spPr>
        <p:txBody>
          <a:bodyPr vert="horz" wrap="square" lIns="114300" tIns="57150" rIns="114300" bIns="57150" rtlCol="0" anchor="t" anchorCtr="0">
            <a:spAutoFit/>
          </a:bodyPr>
          <a:lstStyle/>
          <a:p>
            <a:pPr>
              <a:lnSpc>
                <a:spcPct val="77000"/>
              </a:lnSpc>
            </a:pPr>
            <a:r>
              <a:rPr lang="en-US" sz="2400">
                <a:solidFill>
                  <a:schemeClr val="accent1"/>
                </a:solidFill>
                <a:latin typeface="微软雅黑" panose="020B0503020204020204" charset="-122"/>
                <a:ea typeface="微软雅黑" panose="020B0503020204020204" charset="-122"/>
                <a:cs typeface="微软雅黑" panose="020B0503020204020204" charset="-122"/>
              </a:rPr>
              <a:t>Chapter</a:t>
            </a:r>
            <a:endParaRPr lang="en-US" sz="2400">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6" name="Connector 6"/>
          <p:cNvCxnSpPr/>
          <p:nvPr/>
        </p:nvCxnSpPr>
        <p:spPr>
          <a:xfrm>
            <a:off x="3377035" y="5849950"/>
            <a:ext cx="8820012" cy="0"/>
          </a:xfrm>
          <a:prstGeom prst="line">
            <a:avLst/>
          </a:prstGeom>
          <a:ln w="9525">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id="7" name="Freeform 7"/>
          <p:cNvSpPr/>
          <p:nvPr/>
        </p:nvSpPr>
        <p:spPr>
          <a:xfrm>
            <a:off x="2862358" y="5678391"/>
            <a:ext cx="343119" cy="343119"/>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Freeform 8"/>
          <p:cNvSpPr/>
          <p:nvPr/>
        </p:nvSpPr>
        <p:spPr>
          <a:xfrm>
            <a:off x="2690798" y="5678391"/>
            <a:ext cx="343119" cy="343119"/>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grpSp>
        <p:nvGrpSpPr>
          <p:cNvPr id="9" name="Group 9"/>
          <p:cNvGrpSpPr/>
          <p:nvPr/>
        </p:nvGrpSpPr>
        <p:grpSpPr>
          <a:xfrm>
            <a:off x="1097052" y="1098977"/>
            <a:ext cx="1335306" cy="1335306"/>
            <a:chOff x="1097052" y="1098977"/>
            <a:chExt cx="1335306" cy="1335306"/>
          </a:xfrm>
        </p:grpSpPr>
        <p:sp>
          <p:nvSpPr>
            <p:cNvPr id="10" name="AutoShape 10"/>
            <p:cNvSpPr/>
            <p:nvPr/>
          </p:nvSpPr>
          <p:spPr>
            <a:xfrm>
              <a:off x="1097052" y="1098977"/>
              <a:ext cx="1335306" cy="1335306"/>
            </a:xfrm>
            <a:prstGeom prst="roundRect">
              <a:avLst>
                <a:gd name="adj" fmla="val 8841"/>
              </a:avLst>
            </a:prstGeom>
            <a:gradFill>
              <a:gsLst>
                <a:gs pos="0">
                  <a:schemeClr val="accent1">
                    <a:alpha val="100000"/>
                    <a:lumMod val="85000"/>
                  </a:schemeClr>
                </a:gs>
                <a:gs pos="100000">
                  <a:schemeClr val="accent1">
                    <a:alpha val="100000"/>
                  </a:schemeClr>
                </a:gs>
              </a:gsLst>
              <a:lin ang="2700000"/>
            </a:gradFill>
            <a:effectLst>
              <a:outerShdw blurRad="203200" dist="101600" dir="2700000">
                <a:srgbClr val="000000">
                  <a:alpha val="30000"/>
                </a:srgbClr>
              </a:outerShdw>
            </a:effectLst>
          </p:spPr>
        </p:sp>
      </p:grpSp>
      <p:grpSp>
        <p:nvGrpSpPr>
          <p:cNvPr id="11" name="Group 11"/>
          <p:cNvGrpSpPr/>
          <p:nvPr/>
        </p:nvGrpSpPr>
        <p:grpSpPr>
          <a:xfrm>
            <a:off x="1133886" y="1135811"/>
            <a:ext cx="1261638" cy="1261638"/>
            <a:chOff x="1133886" y="1135811"/>
            <a:chExt cx="1261638" cy="1261638"/>
          </a:xfrm>
        </p:grpSpPr>
        <p:sp>
          <p:nvSpPr>
            <p:cNvPr id="12" name="Freeform 12"/>
            <p:cNvSpPr/>
            <p:nvPr/>
          </p:nvSpPr>
          <p:spPr>
            <a:xfrm>
              <a:off x="1133886" y="1135811"/>
              <a:ext cx="1261638" cy="1261638"/>
            </a:xfrm>
            <a:custGeom>
              <a:avLst/>
              <a:gdLst/>
              <a:ahLst/>
              <a:cxnLst/>
              <a:rect l="l" t="t" r="r" b="b"/>
              <a:pathLst>
                <a:path w="1625021" h="1625022">
                  <a:moveTo>
                    <a:pt x="247132" y="108611"/>
                  </a:moveTo>
                  <a:cubicBezTo>
                    <a:pt x="173259" y="108611"/>
                    <a:pt x="113373" y="168497"/>
                    <a:pt x="113373" y="242370"/>
                  </a:cubicBezTo>
                  <a:lnTo>
                    <a:pt x="113373" y="1373126"/>
                  </a:lnTo>
                  <a:cubicBezTo>
                    <a:pt x="113373" y="1446999"/>
                    <a:pt x="173259" y="1506885"/>
                    <a:pt x="247132" y="1506885"/>
                  </a:cubicBezTo>
                  <a:lnTo>
                    <a:pt x="1377888" y="1506885"/>
                  </a:lnTo>
                  <a:cubicBezTo>
                    <a:pt x="1451761" y="1506885"/>
                    <a:pt x="1511647" y="1446999"/>
                    <a:pt x="1511647" y="1373126"/>
                  </a:cubicBezTo>
                  <a:lnTo>
                    <a:pt x="1511647" y="242370"/>
                  </a:lnTo>
                  <a:cubicBezTo>
                    <a:pt x="1511647" y="168497"/>
                    <a:pt x="1451761" y="108611"/>
                    <a:pt x="1377888" y="108611"/>
                  </a:cubicBezTo>
                  <a:close/>
                  <a:moveTo>
                    <a:pt x="143668" y="0"/>
                  </a:moveTo>
                  <a:lnTo>
                    <a:pt x="1481353" y="0"/>
                  </a:lnTo>
                  <a:cubicBezTo>
                    <a:pt x="1560699" y="0"/>
                    <a:pt x="1625021" y="64322"/>
                    <a:pt x="1625021" y="143668"/>
                  </a:cubicBezTo>
                  <a:lnTo>
                    <a:pt x="1625021" y="1481354"/>
                  </a:lnTo>
                  <a:cubicBezTo>
                    <a:pt x="1625021" y="1560700"/>
                    <a:pt x="1560699" y="1625022"/>
                    <a:pt x="1481353" y="1625022"/>
                  </a:cubicBezTo>
                  <a:lnTo>
                    <a:pt x="143668" y="1625022"/>
                  </a:lnTo>
                  <a:cubicBezTo>
                    <a:pt x="64322" y="1625022"/>
                    <a:pt x="0" y="1560700"/>
                    <a:pt x="0" y="1481354"/>
                  </a:cubicBezTo>
                  <a:lnTo>
                    <a:pt x="0" y="143668"/>
                  </a:lnTo>
                  <a:cubicBezTo>
                    <a:pt x="0" y="64322"/>
                    <a:pt x="64322" y="0"/>
                    <a:pt x="143668" y="0"/>
                  </a:cubicBezTo>
                  <a:close/>
                </a:path>
              </a:pathLst>
            </a:custGeom>
            <a:solidFill>
              <a:schemeClr val="accent1">
                <a:lumMod val="95000"/>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1133886" y="1135811"/>
              <a:ext cx="1261638" cy="1261638"/>
            </a:xfrm>
            <a:prstGeom prst="roundRect">
              <a:avLst>
                <a:gd name="adj" fmla="val 8841"/>
              </a:avLst>
            </a:prstGeom>
          </p:spPr>
        </p:sp>
        <p:sp>
          <p:nvSpPr>
            <p:cNvPr id="14" name="AutoShape 14"/>
            <p:cNvSpPr/>
            <p:nvPr/>
          </p:nvSpPr>
          <p:spPr>
            <a:xfrm>
              <a:off x="1221928" y="1223852"/>
              <a:ext cx="1085633" cy="1085633"/>
            </a:xfrm>
            <a:prstGeom prst="roundRect">
              <a:avLst>
                <a:gd name="adj" fmla="val 9566"/>
              </a:avLst>
            </a:prstGeom>
          </p:spPr>
        </p:sp>
      </p:grpSp>
      <p:grpSp>
        <p:nvGrpSpPr>
          <p:cNvPr id="15" name="Group 15"/>
          <p:cNvGrpSpPr/>
          <p:nvPr/>
        </p:nvGrpSpPr>
        <p:grpSpPr>
          <a:xfrm>
            <a:off x="1342916" y="1576096"/>
            <a:ext cx="843579" cy="577491"/>
            <a:chOff x="1342916" y="1576096"/>
            <a:chExt cx="843579" cy="577491"/>
          </a:xfrm>
        </p:grpSpPr>
        <p:sp>
          <p:nvSpPr>
            <p:cNvPr id="16" name="Freeform 16"/>
            <p:cNvSpPr/>
            <p:nvPr/>
          </p:nvSpPr>
          <p:spPr>
            <a:xfrm>
              <a:off x="1342916" y="1576096"/>
              <a:ext cx="843579" cy="577491"/>
            </a:xfrm>
            <a:custGeom>
              <a:avLst/>
              <a:gdLst/>
              <a:ahLst/>
              <a:cxnLst/>
              <a:rect l="l" t="t" r="r" b="b"/>
              <a:pathLst>
                <a:path w="3113" h="2131">
                  <a:moveTo>
                    <a:pt x="3057" y="497"/>
                  </a:moveTo>
                  <a:cubicBezTo>
                    <a:pt x="1582" y="5"/>
                    <a:pt x="1582" y="5"/>
                    <a:pt x="1582" y="5"/>
                  </a:cubicBezTo>
                  <a:cubicBezTo>
                    <a:pt x="1565" y="0"/>
                    <a:pt x="1547" y="0"/>
                    <a:pt x="1531" y="5"/>
                  </a:cubicBezTo>
                  <a:cubicBezTo>
                    <a:pt x="56" y="497"/>
                    <a:pt x="56" y="497"/>
                    <a:pt x="56" y="497"/>
                  </a:cubicBezTo>
                  <a:cubicBezTo>
                    <a:pt x="23" y="508"/>
                    <a:pt x="0" y="539"/>
                    <a:pt x="0" y="574"/>
                  </a:cubicBezTo>
                  <a:cubicBezTo>
                    <a:pt x="0" y="610"/>
                    <a:pt x="23" y="641"/>
                    <a:pt x="56" y="652"/>
                  </a:cubicBezTo>
                  <a:cubicBezTo>
                    <a:pt x="492" y="797"/>
                    <a:pt x="492" y="797"/>
                    <a:pt x="492" y="797"/>
                  </a:cubicBezTo>
                  <a:cubicBezTo>
                    <a:pt x="492" y="1230"/>
                    <a:pt x="492" y="1230"/>
                    <a:pt x="492" y="1230"/>
                  </a:cubicBezTo>
                  <a:cubicBezTo>
                    <a:pt x="492" y="1252"/>
                    <a:pt x="500" y="1272"/>
                    <a:pt x="515" y="1288"/>
                  </a:cubicBezTo>
                  <a:cubicBezTo>
                    <a:pt x="530" y="1302"/>
                    <a:pt x="875" y="1639"/>
                    <a:pt x="1556" y="1639"/>
                  </a:cubicBezTo>
                  <a:cubicBezTo>
                    <a:pt x="1804" y="1639"/>
                    <a:pt x="2036" y="1595"/>
                    <a:pt x="2244" y="1507"/>
                  </a:cubicBezTo>
                  <a:cubicBezTo>
                    <a:pt x="2285" y="1489"/>
                    <a:pt x="2305" y="1441"/>
                    <a:pt x="2287" y="1399"/>
                  </a:cubicBezTo>
                  <a:cubicBezTo>
                    <a:pt x="2270" y="1358"/>
                    <a:pt x="2222" y="1338"/>
                    <a:pt x="2180" y="1356"/>
                  </a:cubicBezTo>
                  <a:cubicBezTo>
                    <a:pt x="1992" y="1435"/>
                    <a:pt x="1782" y="1475"/>
                    <a:pt x="1557" y="1475"/>
                  </a:cubicBezTo>
                  <a:cubicBezTo>
                    <a:pt x="1238" y="1475"/>
                    <a:pt x="1004" y="1393"/>
                    <a:pt x="863" y="1324"/>
                  </a:cubicBezTo>
                  <a:cubicBezTo>
                    <a:pt x="759" y="1272"/>
                    <a:pt x="689" y="1221"/>
                    <a:pt x="656" y="1193"/>
                  </a:cubicBezTo>
                  <a:cubicBezTo>
                    <a:pt x="656" y="852"/>
                    <a:pt x="656" y="852"/>
                    <a:pt x="656" y="852"/>
                  </a:cubicBezTo>
                  <a:cubicBezTo>
                    <a:pt x="1531" y="1144"/>
                    <a:pt x="1531" y="1144"/>
                    <a:pt x="1531" y="1144"/>
                  </a:cubicBezTo>
                  <a:cubicBezTo>
                    <a:pt x="1539" y="1146"/>
                    <a:pt x="1548" y="1148"/>
                    <a:pt x="1557" y="1148"/>
                  </a:cubicBezTo>
                  <a:cubicBezTo>
                    <a:pt x="1565" y="1148"/>
                    <a:pt x="1574" y="1146"/>
                    <a:pt x="1583" y="1144"/>
                  </a:cubicBezTo>
                  <a:cubicBezTo>
                    <a:pt x="2458" y="852"/>
                    <a:pt x="2458" y="852"/>
                    <a:pt x="2458" y="852"/>
                  </a:cubicBezTo>
                  <a:cubicBezTo>
                    <a:pt x="2458" y="998"/>
                    <a:pt x="2458" y="998"/>
                    <a:pt x="2458" y="998"/>
                  </a:cubicBezTo>
                  <a:cubicBezTo>
                    <a:pt x="2362" y="1032"/>
                    <a:pt x="2294" y="1123"/>
                    <a:pt x="2294" y="1230"/>
                  </a:cubicBezTo>
                  <a:cubicBezTo>
                    <a:pt x="2294" y="1330"/>
                    <a:pt x="2354" y="1416"/>
                    <a:pt x="2440" y="1454"/>
                  </a:cubicBezTo>
                  <a:cubicBezTo>
                    <a:pt x="2296" y="2029"/>
                    <a:pt x="2296" y="2029"/>
                    <a:pt x="2296" y="2029"/>
                  </a:cubicBezTo>
                  <a:cubicBezTo>
                    <a:pt x="2290" y="2053"/>
                    <a:pt x="2296" y="2080"/>
                    <a:pt x="2311" y="2099"/>
                  </a:cubicBezTo>
                  <a:cubicBezTo>
                    <a:pt x="2327" y="2119"/>
                    <a:pt x="2351" y="2131"/>
                    <a:pt x="2376" y="2131"/>
                  </a:cubicBezTo>
                  <a:cubicBezTo>
                    <a:pt x="2704" y="2131"/>
                    <a:pt x="2704" y="2131"/>
                    <a:pt x="2704" y="2131"/>
                  </a:cubicBezTo>
                  <a:cubicBezTo>
                    <a:pt x="2729" y="2131"/>
                    <a:pt x="2753" y="2119"/>
                    <a:pt x="2768" y="2099"/>
                  </a:cubicBezTo>
                  <a:cubicBezTo>
                    <a:pt x="2784" y="2080"/>
                    <a:pt x="2789" y="2053"/>
                    <a:pt x="2783" y="2029"/>
                  </a:cubicBezTo>
                  <a:cubicBezTo>
                    <a:pt x="2639" y="1454"/>
                    <a:pt x="2639" y="1454"/>
                    <a:pt x="2639" y="1454"/>
                  </a:cubicBezTo>
                  <a:cubicBezTo>
                    <a:pt x="2725" y="1416"/>
                    <a:pt x="2785" y="1330"/>
                    <a:pt x="2785" y="1230"/>
                  </a:cubicBezTo>
                  <a:cubicBezTo>
                    <a:pt x="2785" y="1123"/>
                    <a:pt x="2717" y="1032"/>
                    <a:pt x="2622" y="998"/>
                  </a:cubicBezTo>
                  <a:cubicBezTo>
                    <a:pt x="2622" y="797"/>
                    <a:pt x="2622" y="797"/>
                    <a:pt x="2622" y="797"/>
                  </a:cubicBezTo>
                  <a:cubicBezTo>
                    <a:pt x="3057" y="652"/>
                    <a:pt x="3057" y="652"/>
                    <a:pt x="3057" y="652"/>
                  </a:cubicBezTo>
                  <a:cubicBezTo>
                    <a:pt x="3091" y="641"/>
                    <a:pt x="3113" y="610"/>
                    <a:pt x="3113" y="574"/>
                  </a:cubicBezTo>
                  <a:cubicBezTo>
                    <a:pt x="3113" y="539"/>
                    <a:pt x="3091" y="508"/>
                    <a:pt x="3057" y="497"/>
                  </a:cubicBezTo>
                  <a:close/>
                  <a:moveTo>
                    <a:pt x="2540" y="1148"/>
                  </a:moveTo>
                  <a:cubicBezTo>
                    <a:pt x="2585" y="1148"/>
                    <a:pt x="2621" y="1184"/>
                    <a:pt x="2621" y="1230"/>
                  </a:cubicBezTo>
                  <a:cubicBezTo>
                    <a:pt x="2621" y="1275"/>
                    <a:pt x="2585" y="1312"/>
                    <a:pt x="2540" y="1312"/>
                  </a:cubicBezTo>
                  <a:cubicBezTo>
                    <a:pt x="2494" y="1312"/>
                    <a:pt x="2458" y="1275"/>
                    <a:pt x="2458" y="1230"/>
                  </a:cubicBezTo>
                  <a:cubicBezTo>
                    <a:pt x="2458" y="1184"/>
                    <a:pt x="2494" y="1148"/>
                    <a:pt x="2540" y="1148"/>
                  </a:cubicBezTo>
                  <a:close/>
                  <a:moveTo>
                    <a:pt x="2481" y="1967"/>
                  </a:moveTo>
                  <a:cubicBezTo>
                    <a:pt x="2540" y="1731"/>
                    <a:pt x="2540" y="1731"/>
                    <a:pt x="2540" y="1731"/>
                  </a:cubicBezTo>
                  <a:cubicBezTo>
                    <a:pt x="2599" y="1967"/>
                    <a:pt x="2599" y="1967"/>
                    <a:pt x="2599" y="1967"/>
                  </a:cubicBezTo>
                  <a:cubicBezTo>
                    <a:pt x="2481" y="1967"/>
                    <a:pt x="2481" y="1967"/>
                    <a:pt x="2481" y="1967"/>
                  </a:cubicBezTo>
                  <a:close/>
                  <a:moveTo>
                    <a:pt x="2533" y="654"/>
                  </a:moveTo>
                  <a:cubicBezTo>
                    <a:pt x="1570" y="493"/>
                    <a:pt x="1570" y="493"/>
                    <a:pt x="1570" y="493"/>
                  </a:cubicBezTo>
                  <a:cubicBezTo>
                    <a:pt x="1525" y="486"/>
                    <a:pt x="1483" y="516"/>
                    <a:pt x="1476" y="561"/>
                  </a:cubicBezTo>
                  <a:cubicBezTo>
                    <a:pt x="1469" y="605"/>
                    <a:pt x="1499" y="648"/>
                    <a:pt x="1543" y="655"/>
                  </a:cubicBezTo>
                  <a:cubicBezTo>
                    <a:pt x="2201" y="765"/>
                    <a:pt x="2201" y="765"/>
                    <a:pt x="2201" y="765"/>
                  </a:cubicBezTo>
                  <a:cubicBezTo>
                    <a:pt x="1557" y="979"/>
                    <a:pt x="1557" y="979"/>
                    <a:pt x="1557" y="979"/>
                  </a:cubicBezTo>
                  <a:cubicBezTo>
                    <a:pt x="341" y="574"/>
                    <a:pt x="341" y="574"/>
                    <a:pt x="341" y="574"/>
                  </a:cubicBezTo>
                  <a:cubicBezTo>
                    <a:pt x="1557" y="169"/>
                    <a:pt x="1557" y="169"/>
                    <a:pt x="1557" y="169"/>
                  </a:cubicBezTo>
                  <a:cubicBezTo>
                    <a:pt x="2772" y="574"/>
                    <a:pt x="2772" y="574"/>
                    <a:pt x="2772" y="574"/>
                  </a:cubicBezTo>
                  <a:cubicBezTo>
                    <a:pt x="2533" y="654"/>
                    <a:pt x="2533" y="654"/>
                    <a:pt x="2533" y="654"/>
                  </a:cubicBezTo>
                  <a:close/>
                  <a:moveTo>
                    <a:pt x="2533" y="654"/>
                  </a:moveTo>
                  <a:cubicBezTo>
                    <a:pt x="2533" y="654"/>
                    <a:pt x="2533" y="654"/>
                    <a:pt x="2533" y="654"/>
                  </a:cubicBezTo>
                </a:path>
              </a:pathLst>
            </a:custGeom>
            <a:solidFill>
              <a:srgbClr val="FFFFFF">
                <a:alpha val="100000"/>
              </a:srgbClr>
            </a:solid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551" r="32551"/>
          <a:stretch>
            <a:fillRect/>
          </a:stretch>
        </p:blipFill>
        <p:spPr>
          <a:xfrm>
            <a:off x="875314" y="1869245"/>
            <a:ext cx="2050689" cy="3916435"/>
          </a:xfrm>
          <a:prstGeom prst="rect">
            <a:avLst/>
          </a:prstGeom>
        </p:spPr>
      </p:pic>
      <p:pic>
        <p:nvPicPr>
          <p:cNvPr id="3" name="Picture 3"/>
          <p:cNvPicPr>
            <a:picLocks noChangeAspect="1"/>
          </p:cNvPicPr>
          <p:nvPr/>
        </p:nvPicPr>
        <p:blipFill>
          <a:blip r:embed="rId3"/>
          <a:srcRect l="29885" r="29885"/>
          <a:stretch>
            <a:fillRect/>
          </a:stretch>
        </p:blipFill>
        <p:spPr>
          <a:xfrm>
            <a:off x="5906740" y="1869245"/>
            <a:ext cx="2050689" cy="3916435"/>
          </a:xfrm>
          <a:prstGeom prst="rect">
            <a:avLst/>
          </a:prstGeom>
        </p:spPr>
      </p:pic>
      <p:pic>
        <p:nvPicPr>
          <p:cNvPr id="4" name="Picture 4"/>
          <p:cNvPicPr>
            <a:picLocks noChangeAspect="1"/>
          </p:cNvPicPr>
          <p:nvPr/>
        </p:nvPicPr>
        <p:blipFill>
          <a:blip r:embed="rId4"/>
          <a:srcRect l="32551" r="32551"/>
          <a:stretch>
            <a:fillRect/>
          </a:stretch>
        </p:blipFill>
        <p:spPr>
          <a:xfrm>
            <a:off x="3391027" y="1869245"/>
            <a:ext cx="2050689" cy="3916435"/>
          </a:xfrm>
          <a:prstGeom prst="rect">
            <a:avLst/>
          </a:prstGeom>
        </p:spPr>
      </p:pic>
      <p:sp>
        <p:nvSpPr>
          <p:cNvPr id="5" name="Freeform 5"/>
          <p:cNvSpPr/>
          <p:nvPr/>
        </p:nvSpPr>
        <p:spPr>
          <a:xfrm>
            <a:off x="8503615" y="1869245"/>
            <a:ext cx="300899" cy="495300"/>
          </a:xfrm>
          <a:custGeom>
            <a:avLst/>
            <a:gdLst/>
            <a:ahLst/>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chemeClr val="accent1">
              <a:lumMod val="75000"/>
              <a:alpha val="100000"/>
            </a:schemeClr>
          </a:solidFill>
        </p:spPr>
        <p:style>
          <a:lnRef idx="0">
            <a:schemeClr val="accent1"/>
          </a:lnRef>
          <a:fillRef idx="1">
            <a:schemeClr val="accent1"/>
          </a:fillRef>
          <a:effectRef idx="0">
            <a:schemeClr val="accent1"/>
          </a:effectRef>
          <a:fontRef idx="minor">
            <a:schemeClr val="lt1"/>
          </a:fontRef>
        </p:style>
      </p:sp>
      <p:sp>
        <p:nvSpPr>
          <p:cNvPr id="6" name="Freeform 6"/>
          <p:cNvSpPr/>
          <p:nvPr/>
        </p:nvSpPr>
        <p:spPr>
          <a:xfrm>
            <a:off x="8503615" y="4081478"/>
            <a:ext cx="334477" cy="307945"/>
          </a:xfrm>
          <a:custGeom>
            <a:avLst/>
            <a:gdLst/>
            <a:ahLst/>
            <a:cxnLst/>
            <a:rect l="l" t="t" r="r" b="b"/>
            <a:pathLst>
              <a:path w="580" h="535">
                <a:moveTo>
                  <a:pt x="164" y="525"/>
                </a:moveTo>
                <a:cubicBezTo>
                  <a:pt x="172" y="534"/>
                  <a:pt x="186" y="535"/>
                  <a:pt x="196" y="526"/>
                </a:cubicBezTo>
                <a:lnTo>
                  <a:pt x="570" y="187"/>
                </a:lnTo>
                <a:cubicBezTo>
                  <a:pt x="579" y="179"/>
                  <a:pt x="580" y="165"/>
                  <a:pt x="572" y="155"/>
                </a:cubicBezTo>
                <a:lnTo>
                  <a:pt x="475" y="49"/>
                </a:lnTo>
                <a:cubicBezTo>
                  <a:pt x="466" y="39"/>
                  <a:pt x="452" y="39"/>
                  <a:pt x="443" y="47"/>
                </a:cubicBezTo>
                <a:lnTo>
                  <a:pt x="124" y="335"/>
                </a:lnTo>
                <a:cubicBezTo>
                  <a:pt x="115" y="344"/>
                  <a:pt x="114" y="358"/>
                  <a:pt x="123" y="367"/>
                </a:cubicBezTo>
                <a:lnTo>
                  <a:pt x="175" y="425"/>
                </a:lnTo>
                <a:cubicBezTo>
                  <a:pt x="183" y="434"/>
                  <a:pt x="198" y="435"/>
                  <a:pt x="207" y="426"/>
                </a:cubicBezTo>
                <a:lnTo>
                  <a:pt x="341" y="305"/>
                </a:lnTo>
                <a:cubicBezTo>
                  <a:pt x="350" y="297"/>
                  <a:pt x="351" y="282"/>
                  <a:pt x="343" y="273"/>
                </a:cubicBezTo>
                <a:lnTo>
                  <a:pt x="327" y="256"/>
                </a:lnTo>
                <a:lnTo>
                  <a:pt x="193" y="378"/>
                </a:lnTo>
                <a:lnTo>
                  <a:pt x="172" y="354"/>
                </a:lnTo>
                <a:lnTo>
                  <a:pt x="457" y="96"/>
                </a:lnTo>
                <a:lnTo>
                  <a:pt x="523" y="169"/>
                </a:lnTo>
                <a:lnTo>
                  <a:pt x="182" y="478"/>
                </a:lnTo>
                <a:lnTo>
                  <a:pt x="58" y="340"/>
                </a:lnTo>
                <a:lnTo>
                  <a:pt x="404" y="26"/>
                </a:lnTo>
                <a:lnTo>
                  <a:pt x="389" y="10"/>
                </a:lnTo>
                <a:cubicBezTo>
                  <a:pt x="380" y="0"/>
                  <a:pt x="366" y="0"/>
                  <a:pt x="357" y="8"/>
                </a:cubicBezTo>
                <a:lnTo>
                  <a:pt x="10" y="322"/>
                </a:lnTo>
                <a:cubicBezTo>
                  <a:pt x="1" y="330"/>
                  <a:pt x="0" y="344"/>
                  <a:pt x="9" y="354"/>
                </a:cubicBezTo>
                <a:lnTo>
                  <a:pt x="164" y="525"/>
                </a:lnTo>
                <a:close/>
              </a:path>
            </a:pathLst>
          </a:custGeom>
          <a:solidFill>
            <a:schemeClr val="accent1">
              <a:lumMod val="75000"/>
              <a:alpha val="100000"/>
            </a:schemeClr>
          </a:solidFill>
        </p:spPr>
        <p:style>
          <a:lnRef idx="0">
            <a:schemeClr val="accent1"/>
          </a:lnRef>
          <a:fillRef idx="1">
            <a:schemeClr val="accent1"/>
          </a:fillRef>
          <a:effectRef idx="0">
            <a:schemeClr val="accent1"/>
          </a:effectRef>
          <a:fontRef idx="minor">
            <a:schemeClr val="lt1"/>
          </a:fontRef>
        </p:style>
      </p:sp>
      <p:sp>
        <p:nvSpPr>
          <p:cNvPr id="7" name="AutoShape 7"/>
          <p:cNvSpPr/>
          <p:nvPr/>
        </p:nvSpPr>
        <p:spPr>
          <a:xfrm>
            <a:off x="8406414" y="2422663"/>
            <a:ext cx="2708275" cy="1383030"/>
          </a:xfrm>
          <a:prstGeom prst="rect">
            <a:avLst/>
          </a:prstGeom>
        </p:spPr>
        <p:txBody>
          <a:bodyPr wrap="square" lIns="91440" tIns="45720" rIns="91440" bIns="45720" rtlCol="0" anchor="t" anchorCtr="0">
            <a:noAutofit/>
          </a:bodyPr>
          <a:lstStyle/>
          <a:p>
            <a:pPr algn="just">
              <a:lnSpc>
                <a:spcPct val="150000"/>
              </a:lnSpc>
              <a:defRPr/>
            </a:pPr>
            <a:r>
              <a:rPr lang="en-US" sz="1350">
                <a:solidFill>
                  <a:schemeClr val="dk1"/>
                </a:solidFill>
                <a:latin typeface="微软雅黑" panose="020B0503020204020204" charset="-122"/>
                <a:ea typeface="微软雅黑" panose="020B0503020204020204" charset="-122"/>
                <a:cs typeface="微软雅黑" panose="020B0503020204020204" charset="-122"/>
              </a:rPr>
              <a:t>塞罕坝位于中国河北省承德市围场县北部，距离承德市区220公里。</a:t>
            </a:r>
            <a:endParaRPr lang="en-US" sz="1100"/>
          </a:p>
        </p:txBody>
      </p:sp>
      <p:sp>
        <p:nvSpPr>
          <p:cNvPr id="8" name="AutoShape 8"/>
          <p:cNvSpPr/>
          <p:nvPr/>
        </p:nvSpPr>
        <p:spPr>
          <a:xfrm>
            <a:off x="8901714" y="1901965"/>
            <a:ext cx="2084387" cy="460375"/>
          </a:xfrm>
          <a:prstGeom prst="rect">
            <a:avLst/>
          </a:prstGeom>
        </p:spPr>
        <p:txBody>
          <a:bodyPr wrap="square" lIns="91440" tIns="45720" rIns="91440" bIns="45720" rtlCol="0" anchor="t" anchorCtr="0">
            <a:noAutofit/>
          </a:bodyPr>
          <a:lstStyle/>
          <a:p>
            <a:pPr algn="ctr">
              <a:lnSpc>
                <a:spcPct val="120000"/>
              </a:lnSpc>
              <a:defRPr/>
            </a:pPr>
            <a:r>
              <a:rPr lang="en-US" sz="1575" b="1">
                <a:solidFill>
                  <a:schemeClr val="accent1"/>
                </a:solidFill>
                <a:latin typeface="微软雅黑" panose="020B0503020204020204" charset="-122"/>
                <a:ea typeface="微软雅黑" panose="020B0503020204020204" charset="-122"/>
                <a:cs typeface="微软雅黑" panose="020B0503020204020204" charset="-122"/>
              </a:rPr>
              <a:t>地理位置</a:t>
            </a:r>
            <a:endParaRPr lang="en-US" sz="1100"/>
          </a:p>
        </p:txBody>
      </p:sp>
      <p:sp>
        <p:nvSpPr>
          <p:cNvPr id="9" name="AutoShape 9"/>
          <p:cNvSpPr/>
          <p:nvPr/>
        </p:nvSpPr>
        <p:spPr>
          <a:xfrm>
            <a:off x="8406414" y="4525963"/>
            <a:ext cx="2708275" cy="1383030"/>
          </a:xfrm>
          <a:prstGeom prst="rect">
            <a:avLst/>
          </a:prstGeom>
        </p:spPr>
        <p:txBody>
          <a:bodyPr wrap="square" lIns="91440" tIns="45720" rIns="91440" bIns="45720" rtlCol="0" anchor="t" anchorCtr="0">
            <a:noAutofit/>
          </a:bodyPr>
          <a:lstStyle/>
          <a:p>
            <a:pPr algn="just">
              <a:lnSpc>
                <a:spcPct val="150000"/>
              </a:lnSpc>
              <a:defRPr/>
            </a:pPr>
            <a:r>
              <a:rPr lang="en-US" sz="1350">
                <a:solidFill>
                  <a:schemeClr val="dk1"/>
                </a:solidFill>
                <a:latin typeface="微软雅黑" panose="020B0503020204020204" charset="-122"/>
                <a:ea typeface="微软雅黑" panose="020B0503020204020204" charset="-122"/>
                <a:cs typeface="微软雅黑" panose="020B0503020204020204" charset="-122"/>
              </a:rPr>
              <a:t>塞罕坝地区地势起伏，以丘陵、山地为主，海拔在1010-1940米之间。</a:t>
            </a:r>
            <a:endParaRPr lang="en-US" sz="1100"/>
          </a:p>
        </p:txBody>
      </p:sp>
      <p:sp>
        <p:nvSpPr>
          <p:cNvPr id="10" name="AutoShape 10"/>
          <p:cNvSpPr/>
          <p:nvPr/>
        </p:nvSpPr>
        <p:spPr>
          <a:xfrm>
            <a:off x="8901714" y="4005263"/>
            <a:ext cx="2084387" cy="460375"/>
          </a:xfrm>
          <a:prstGeom prst="rect">
            <a:avLst/>
          </a:prstGeom>
        </p:spPr>
        <p:txBody>
          <a:bodyPr wrap="square" lIns="91440" tIns="45720" rIns="91440" bIns="45720" rtlCol="0" anchor="ctr" anchorCtr="0">
            <a:noAutofit/>
          </a:bodyPr>
          <a:lstStyle/>
          <a:p>
            <a:pPr algn="ctr">
              <a:lnSpc>
                <a:spcPct val="120000"/>
              </a:lnSpc>
              <a:defRPr/>
            </a:pPr>
            <a:r>
              <a:rPr lang="en-US" sz="1575" b="1">
                <a:solidFill>
                  <a:schemeClr val="accent1"/>
                </a:solidFill>
                <a:latin typeface="微软雅黑" panose="020B0503020204020204" charset="-122"/>
                <a:ea typeface="微软雅黑" panose="020B0503020204020204" charset="-122"/>
                <a:cs typeface="微软雅黑" panose="020B0503020204020204" charset="-122"/>
              </a:rPr>
              <a:t>地形地貌</a:t>
            </a:r>
            <a:endParaRPr lang="en-US" sz="1100"/>
          </a:p>
        </p:txBody>
      </p:sp>
      <p:grpSp>
        <p:nvGrpSpPr>
          <p:cNvPr id="11" name="Group 11"/>
          <p:cNvGrpSpPr/>
          <p:nvPr/>
        </p:nvGrpSpPr>
        <p:grpSpPr>
          <a:xfrm>
            <a:off x="454963" y="93878"/>
            <a:ext cx="10641129" cy="914400"/>
            <a:chOff x="454963" y="93878"/>
            <a:chExt cx="10641129" cy="914400"/>
          </a:xfrm>
        </p:grpSpPr>
        <p:sp>
          <p:nvSpPr>
            <p:cNvPr id="12" name="AutoShape 12"/>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TextBox 32"/>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地理位置与地形地貌</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097" r="18097"/>
          <a:stretch>
            <a:fillRect/>
          </a:stretch>
        </p:blipFill>
        <p:spPr>
          <a:xfrm>
            <a:off x="3909691" y="1250241"/>
            <a:ext cx="7848600" cy="5248275"/>
          </a:xfrm>
          <a:prstGeom prst="rect">
            <a:avLst/>
          </a:prstGeom>
        </p:spPr>
      </p:pic>
      <p:sp>
        <p:nvSpPr>
          <p:cNvPr id="3" name="AutoShape 3"/>
          <p:cNvSpPr/>
          <p:nvPr/>
        </p:nvSpPr>
        <p:spPr>
          <a:xfrm>
            <a:off x="466496" y="3766754"/>
            <a:ext cx="3974251" cy="2472718"/>
          </a:xfrm>
          <a:prstGeom prst="rect">
            <a:avLst/>
          </a:prstGeom>
          <a:solidFill>
            <a:schemeClr val="accent1">
              <a:lumMod val="75000"/>
              <a:alpha val="76862"/>
            </a:schemeClr>
          </a:solidFill>
        </p:spPr>
        <p:style>
          <a:lnRef idx="0">
            <a:schemeClr val="accent1"/>
          </a:lnRef>
          <a:fillRef idx="1">
            <a:schemeClr val="accent1"/>
          </a:fillRef>
          <a:effectRef idx="0">
            <a:schemeClr val="accent1"/>
          </a:effectRef>
          <a:fontRef idx="minor">
            <a:schemeClr val="lt1"/>
          </a:fontRef>
        </p:style>
      </p:sp>
      <p:sp>
        <p:nvSpPr>
          <p:cNvPr id="4" name="AutoShape 4"/>
          <p:cNvSpPr/>
          <p:nvPr/>
        </p:nvSpPr>
        <p:spPr>
          <a:xfrm>
            <a:off x="563624" y="1824409"/>
            <a:ext cx="2936423" cy="1604591"/>
          </a:xfrm>
          <a:prstGeom prst="rect">
            <a:avLst/>
          </a:prstGeom>
        </p:spPr>
        <p:txBody>
          <a:bodyPr wrap="square" lIns="91440" tIns="45720" rIns="91440" bIns="45720" rtlCol="0" anchor="t" anchorCtr="0">
            <a:noAutofit/>
          </a:bodyPr>
          <a:lstStyle/>
          <a:p>
            <a:pPr algn="l">
              <a:lnSpc>
                <a:spcPct val="150000"/>
              </a:lnSpc>
              <a:spcBef>
                <a:spcPts val="270"/>
              </a:spcBef>
              <a:defRPr/>
            </a:pPr>
            <a:r>
              <a:rPr lang="en-US" sz="1350">
                <a:solidFill>
                  <a:schemeClr val="dk1"/>
                </a:solidFill>
                <a:latin typeface="微软雅黑" panose="020B0503020204020204" charset="-122"/>
                <a:ea typeface="微软雅黑" panose="020B0503020204020204" charset="-122"/>
                <a:cs typeface="微软雅黑" panose="020B0503020204020204" charset="-122"/>
              </a:rPr>
              <a:t>塞罕坝属于温带大陆性季风气候，四季分明，冬季漫长寒冷，夏季短暂凉爽。</a:t>
            </a:r>
            <a:endParaRPr lang="en-US" sz="1100"/>
          </a:p>
        </p:txBody>
      </p:sp>
      <p:sp>
        <p:nvSpPr>
          <p:cNvPr id="5" name="AutoShape 5"/>
          <p:cNvSpPr/>
          <p:nvPr/>
        </p:nvSpPr>
        <p:spPr>
          <a:xfrm>
            <a:off x="601724" y="4315960"/>
            <a:ext cx="3052052" cy="1604591"/>
          </a:xfrm>
          <a:prstGeom prst="rect">
            <a:avLst/>
          </a:prstGeom>
        </p:spPr>
        <p:txBody>
          <a:bodyPr wrap="square" lIns="91440" tIns="45720" rIns="91440" bIns="45720" rtlCol="0" anchor="t" anchorCtr="0">
            <a:noAutofit/>
          </a:bodyPr>
          <a:lstStyle/>
          <a:p>
            <a:pPr algn="l">
              <a:lnSpc>
                <a:spcPct val="150000"/>
              </a:lnSpc>
              <a:spcBef>
                <a:spcPts val="270"/>
              </a:spcBef>
              <a:defRPr/>
            </a:pPr>
            <a:r>
              <a:rPr lang="en-US" sz="1350">
                <a:solidFill>
                  <a:srgbClr val="FFFFFF"/>
                </a:solidFill>
                <a:latin typeface="微软雅黑" panose="020B0503020204020204" charset="-122"/>
                <a:ea typeface="微软雅黑" panose="020B0503020204020204" charset="-122"/>
                <a:cs typeface="微软雅黑" panose="020B0503020204020204" charset="-122"/>
              </a:rPr>
              <a:t>塞罕坝地区生态环境脆弱，植被覆盖率低，土壤沙化严重，自然灾害频繁。</a:t>
            </a:r>
            <a:endParaRPr lang="en-US" sz="1100"/>
          </a:p>
        </p:txBody>
      </p:sp>
      <p:grpSp>
        <p:nvGrpSpPr>
          <p:cNvPr id="6" name="Group 6"/>
          <p:cNvGrpSpPr/>
          <p:nvPr/>
        </p:nvGrpSpPr>
        <p:grpSpPr>
          <a:xfrm>
            <a:off x="454963" y="93878"/>
            <a:ext cx="10641129" cy="914400"/>
            <a:chOff x="454963" y="93878"/>
            <a:chExt cx="10641129" cy="914400"/>
          </a:xfrm>
        </p:grpSpPr>
        <p:sp>
          <p:nvSpPr>
            <p:cNvPr id="7" name="AutoShape 7"/>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AutoShape 8"/>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9" name="AutoShape 9"/>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0" name="AutoShape 10"/>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1" name="AutoShape 11"/>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2" name="AutoShape 12"/>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TextBox 27"/>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气候特点与生态环境</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28" name="AutoShape 28"/>
          <p:cNvSpPr/>
          <p:nvPr/>
        </p:nvSpPr>
        <p:spPr>
          <a:xfrm>
            <a:off x="601724" y="3976765"/>
            <a:ext cx="2936423" cy="339195"/>
          </a:xfrm>
          <a:prstGeom prst="rect">
            <a:avLst/>
          </a:prstGeom>
        </p:spPr>
        <p:txBody>
          <a:bodyPr wrap="square" lIns="91440" tIns="45720" rIns="91440" bIns="45720" rtlCol="0" anchor="t" anchorCtr="0">
            <a:noAutofit/>
          </a:bodyPr>
          <a:lstStyle/>
          <a:p>
            <a:pPr algn="just">
              <a:defRPr/>
            </a:pPr>
            <a:r>
              <a:rPr lang="en-US" sz="1575" b="1">
                <a:solidFill>
                  <a:srgbClr val="FFFFFF"/>
                </a:solidFill>
                <a:latin typeface="微软雅黑" panose="020B0503020204020204" charset="-122"/>
                <a:ea typeface="微软雅黑" panose="020B0503020204020204" charset="-122"/>
                <a:cs typeface="微软雅黑" panose="020B0503020204020204" charset="-122"/>
              </a:rPr>
              <a:t>生态环境</a:t>
            </a:r>
            <a:endParaRPr lang="en-US" sz="1100"/>
          </a:p>
        </p:txBody>
      </p:sp>
      <p:sp>
        <p:nvSpPr>
          <p:cNvPr id="29" name="AutoShape 29"/>
          <p:cNvSpPr/>
          <p:nvPr/>
        </p:nvSpPr>
        <p:spPr>
          <a:xfrm>
            <a:off x="563624" y="1405309"/>
            <a:ext cx="2936423" cy="339195"/>
          </a:xfrm>
          <a:prstGeom prst="rect">
            <a:avLst/>
          </a:prstGeom>
        </p:spPr>
        <p:txBody>
          <a:bodyPr wrap="square" lIns="91440" tIns="45720" rIns="91440" bIns="45720" rtlCol="0" anchor="t" anchorCtr="0">
            <a:noAutofit/>
          </a:bodyPr>
          <a:lstStyle/>
          <a:p>
            <a:pPr algn="just">
              <a:defRPr/>
            </a:pPr>
            <a:r>
              <a:rPr lang="en-US" sz="1575" b="1">
                <a:solidFill>
                  <a:schemeClr val="accent1"/>
                </a:solidFill>
                <a:latin typeface="微软雅黑" panose="020B0503020204020204" charset="-122"/>
                <a:ea typeface="微软雅黑" panose="020B0503020204020204" charset="-122"/>
                <a:cs typeface="微软雅黑" panose="020B0503020204020204" charset="-122"/>
              </a:rPr>
              <a:t>气候特点</a:t>
            </a:r>
            <a:endParaRPr lang="en-US"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0000"/>
          </a:blip>
          <a:srcRect l="17583" r="17583"/>
          <a:stretch>
            <a:fillRect/>
          </a:stretch>
        </p:blipFill>
        <p:spPr>
          <a:xfrm>
            <a:off x="939482" y="1415327"/>
            <a:ext cx="4843295" cy="4843295"/>
          </a:xfrm>
          <a:prstGeom prst="roundRect">
            <a:avLst/>
          </a:prstGeom>
        </p:spPr>
      </p:pic>
      <p:sp>
        <p:nvSpPr>
          <p:cNvPr id="3" name="TextBox 3"/>
          <p:cNvSpPr txBox="1"/>
          <p:nvPr/>
        </p:nvSpPr>
        <p:spPr>
          <a:xfrm>
            <a:off x="6261748" y="2005888"/>
            <a:ext cx="4762500" cy="1838325"/>
          </a:xfrm>
          <a:prstGeom prst="rect">
            <a:avLst/>
          </a:prstGeom>
        </p:spPr>
        <p:txBody>
          <a:bodyPr vert="horz" wrap="square" lIns="123825" tIns="123825" rIns="57150" bIns="123825" rtlCol="0" anchor="t" anchorCtr="0">
            <a:spAutoFit/>
          </a:bodyPr>
          <a:lstStyle/>
          <a:p>
            <a:pPr>
              <a:lnSpc>
                <a:spcPct val="186000"/>
              </a:lnSpc>
            </a:pPr>
            <a:r>
              <a:rPr lang="en-US" sz="1350">
                <a:solidFill>
                  <a:schemeClr val="dk1"/>
                </a:solidFill>
                <a:latin typeface="微软雅黑" panose="020B0503020204020204" charset="-122"/>
                <a:ea typeface="微软雅黑" panose="020B0503020204020204" charset="-122"/>
                <a:cs typeface="微软雅黑" panose="020B0503020204020204" charset="-122"/>
              </a:rPr>
              <a:t>塞罕坝地区沙化主要原因是过度放牧、毁林开荒、采矿等人类活动破坏了地表植被，导致土壤裸露，风力侵蚀加剧。</a:t>
            </a:r>
            <a:endParaRPr lang="en-US" sz="135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6261748" y="1352723"/>
            <a:ext cx="4638675" cy="838200"/>
          </a:xfrm>
          <a:prstGeom prst="rect">
            <a:avLst/>
          </a:prstGeom>
        </p:spPr>
        <p:txBody>
          <a:bodyPr vert="horz" wrap="square" lIns="123825" tIns="123825" rIns="57150" bIns="123825" rtlCol="0" anchor="t" anchorCtr="0">
            <a:spAutoFit/>
          </a:bodyPr>
          <a:lstStyle/>
          <a:p>
            <a:pPr>
              <a:lnSpc>
                <a:spcPct val="186000"/>
              </a:lnSpc>
            </a:pPr>
            <a:r>
              <a:rPr lang="en-US" sz="2015" b="1">
                <a:solidFill>
                  <a:schemeClr val="accent1"/>
                </a:solidFill>
                <a:latin typeface="微软雅黑" panose="020B0503020204020204" charset="-122"/>
                <a:ea typeface="微软雅黑" panose="020B0503020204020204" charset="-122"/>
                <a:cs typeface="微软雅黑" panose="020B0503020204020204" charset="-122"/>
              </a:rPr>
              <a:t>沙化原因</a:t>
            </a:r>
            <a:endParaRPr lang="en-US" sz="201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6261748" y="4499375"/>
            <a:ext cx="4762500" cy="1838325"/>
          </a:xfrm>
          <a:prstGeom prst="rect">
            <a:avLst/>
          </a:prstGeom>
        </p:spPr>
        <p:txBody>
          <a:bodyPr vert="horz" wrap="square" lIns="123825" tIns="123825" rIns="57150" bIns="123825" rtlCol="0" anchor="t" anchorCtr="0">
            <a:spAutoFit/>
          </a:bodyPr>
          <a:lstStyle/>
          <a:p>
            <a:pPr>
              <a:lnSpc>
                <a:spcPct val="186000"/>
              </a:lnSpc>
            </a:pPr>
            <a:r>
              <a:rPr lang="en-US" sz="1350">
                <a:solidFill>
                  <a:schemeClr val="dk1"/>
                </a:solidFill>
                <a:latin typeface="微软雅黑" panose="020B0503020204020204" charset="-122"/>
                <a:ea typeface="微软雅黑" panose="020B0503020204020204" charset="-122"/>
                <a:cs typeface="微软雅黑" panose="020B0503020204020204" charset="-122"/>
              </a:rPr>
              <a:t>沙化导致土地生产力下降，生态环境恶化，影响当地居民的生产和生活。同时，沙尘暴等自然灾害频发，对周边地区也造成严重影响。</a:t>
            </a:r>
            <a:endParaRPr lang="en-US" sz="135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nvSpPr>
        <p:spPr>
          <a:xfrm>
            <a:off x="6261748" y="3870593"/>
            <a:ext cx="5124450" cy="838200"/>
          </a:xfrm>
          <a:prstGeom prst="rect">
            <a:avLst/>
          </a:prstGeom>
        </p:spPr>
        <p:txBody>
          <a:bodyPr vert="horz" wrap="square" lIns="123825" tIns="123825" rIns="57150" bIns="123825" rtlCol="0" anchor="t" anchorCtr="0">
            <a:spAutoFit/>
          </a:bodyPr>
          <a:lstStyle/>
          <a:p>
            <a:pPr>
              <a:lnSpc>
                <a:spcPct val="186000"/>
              </a:lnSpc>
            </a:pPr>
            <a:r>
              <a:rPr lang="en-US" sz="2015" b="1">
                <a:solidFill>
                  <a:schemeClr val="accent1"/>
                </a:solidFill>
                <a:latin typeface="微软雅黑" panose="020B0503020204020204" charset="-122"/>
                <a:ea typeface="微软雅黑" panose="020B0503020204020204" charset="-122"/>
                <a:cs typeface="微软雅黑" panose="020B0503020204020204" charset="-122"/>
              </a:rPr>
              <a:t>沙化危害</a:t>
            </a:r>
            <a:endParaRPr lang="en-US" sz="2015" b="1">
              <a:solidFill>
                <a:schemeClr val="accent1"/>
              </a:solidFill>
              <a:latin typeface="微软雅黑" panose="020B0503020204020204" charset="-122"/>
              <a:ea typeface="微软雅黑" panose="020B0503020204020204" charset="-122"/>
              <a:cs typeface="微软雅黑" panose="020B0503020204020204" charset="-122"/>
            </a:endParaRPr>
          </a:p>
        </p:txBody>
      </p:sp>
      <p:grpSp>
        <p:nvGrpSpPr>
          <p:cNvPr id="7" name="Group 7"/>
          <p:cNvGrpSpPr/>
          <p:nvPr/>
        </p:nvGrpSpPr>
        <p:grpSpPr>
          <a:xfrm>
            <a:off x="454963" y="93878"/>
            <a:ext cx="10641129" cy="914400"/>
            <a:chOff x="454963" y="93878"/>
            <a:chExt cx="10641129" cy="914400"/>
          </a:xfrm>
        </p:grpSpPr>
        <p:sp>
          <p:nvSpPr>
            <p:cNvPr id="8" name="AutoShape 8"/>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9" name="AutoShape 9"/>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0" name="AutoShape 10"/>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1" name="AutoShape 11"/>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2" name="AutoShape 12"/>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8" name="TextBox 28"/>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沙化原因及危害</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tags/tag1.xml><?xml version="1.0" encoding="utf-8"?>
<p:tagLst xmlns:p="http://schemas.openxmlformats.org/presentationml/2006/main">
  <p:tag name="commondata" val="eyJoZGlkIjoiNzYxZWNhYzQ5M2Y1ZWNkMmZlMzk0YTQ1MjNiM2ZjOGQifQ=="/>
</p:tagLst>
</file>

<file path=ppt/theme/theme1.xml><?xml version="1.0" encoding="utf-8"?>
<a:theme xmlns:a="http://schemas.openxmlformats.org/drawingml/2006/main" name="Office Theme">
  <a:themeElements>
    <a:clrScheme name="Office">
      <a:dk1>
        <a:srgbClr val="FFFFFF"/>
      </a:dk1>
      <a:lt1>
        <a:srgbClr val="002A26"/>
      </a:lt1>
      <a:dk2>
        <a:srgbClr val="D9FFFA"/>
      </a:dk2>
      <a:lt2>
        <a:srgbClr val="000000"/>
      </a:lt2>
      <a:accent1>
        <a:srgbClr val="00BEA8"/>
      </a:accent1>
      <a:accent2>
        <a:srgbClr val="00A5B2"/>
      </a:accent2>
      <a:accent3>
        <a:srgbClr val="00657D"/>
      </a:accent3>
      <a:accent4>
        <a:srgbClr val="05DD68"/>
      </a:accent4>
      <a:accent5>
        <a:srgbClr val="5DE88C"/>
      </a:accent5>
      <a:accent6>
        <a:srgbClr val="6BAFF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2547</Words>
  <Application>WPS 演示</Application>
  <PresentationFormat>On-screen Show (4:3)</PresentationFormat>
  <Paragraphs>295</Paragraphs>
  <Slides>25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Arial</vt:lpstr>
      <vt:lpstr>宋体</vt:lpstr>
      <vt:lpstr>Wingdings</vt:lpstr>
      <vt:lpstr>微软雅黑</vt:lpstr>
      <vt:lpstr>黑体</vt:lpstr>
      <vt:lpstr>Arial</vt:lpstr>
      <vt:lpstr>Arial Unicode MS</vt:lpstr>
      <vt:lpstr>Calibri</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WPS_1687601665</cp:lastModifiedBy>
  <cp:revision>2</cp:revision>
  <dcterms:created xsi:type="dcterms:W3CDTF">2006-08-16T00:00:00Z</dcterms:created>
  <dcterms:modified xsi:type="dcterms:W3CDTF">2023-12-19T12:00:53Z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43B2FB72F8F84CE9B77DD395A8348689_12</vt:lpwstr>
  </property>
  <property fmtid="{D5CDD505-2E9C-101B-9397-08002B2CF9AE}" pid="3" name="KSOProductBuildVer">
    <vt:lpwstr>2052-12.1.0.16120</vt:lpwstr>
  </property>
</Properties>
</file>